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</p:sldMasterIdLst>
  <p:notesMasterIdLst>
    <p:notesMasterId r:id="rId29"/>
  </p:notesMasterIdLst>
  <p:sldIdLst>
    <p:sldId id="265" r:id="rId6"/>
    <p:sldId id="266" r:id="rId7"/>
    <p:sldId id="273" r:id="rId8"/>
    <p:sldId id="290" r:id="rId9"/>
    <p:sldId id="275" r:id="rId10"/>
    <p:sldId id="291" r:id="rId11"/>
    <p:sldId id="292" r:id="rId12"/>
    <p:sldId id="293" r:id="rId13"/>
    <p:sldId id="276" r:id="rId14"/>
    <p:sldId id="294" r:id="rId15"/>
    <p:sldId id="308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303" r:id="rId24"/>
    <p:sldId id="304" r:id="rId25"/>
    <p:sldId id="305" r:id="rId26"/>
    <p:sldId id="306" r:id="rId27"/>
    <p:sldId id="307" r:id="rId28"/>
  </p:sldIdLst>
  <p:sldSz cx="9144000" cy="6858000" type="screen4x3"/>
  <p:notesSz cx="6797675" cy="9928225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81" autoAdjust="0"/>
    <p:restoredTop sz="97906" autoAdjust="0"/>
  </p:normalViewPr>
  <p:slideViewPr>
    <p:cSldViewPr>
      <p:cViewPr>
        <p:scale>
          <a:sx n="66" d="100"/>
          <a:sy n="66" d="100"/>
        </p:scale>
        <p:origin x="-1614" y="-5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173828607746902E-2"/>
          <c:y val="3.5891410203040625E-2"/>
          <c:w val="0.79169662088203097"/>
          <c:h val="0.808590429911095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'Fiskalna strategija'!$J$24</c:f>
              <c:strCache>
                <c:ptCount val="1"/>
                <c:pt idx="0">
                  <c:v>Планирани дефицит (Фискална стратегија)</c:v>
                </c:pt>
              </c:strCache>
            </c:strRef>
          </c:tx>
          <c:spPr>
            <a:solidFill>
              <a:srgbClr val="9BD4FF"/>
            </a:solidFill>
            <a:ln>
              <a:noFill/>
            </a:ln>
          </c:spPr>
          <c:invertIfNegative val="0"/>
          <c:cat>
            <c:numRef>
              <c:f>'Fiskalna strategija'!$I$25:$I$30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'Fiskalna strategija'!$J$25:$J$30</c:f>
              <c:numCache>
                <c:formatCode>General</c:formatCode>
                <c:ptCount val="6"/>
                <c:pt idx="0">
                  <c:v>5.5</c:v>
                </c:pt>
                <c:pt idx="1">
                  <c:v>6.6</c:v>
                </c:pt>
                <c:pt idx="2">
                  <c:v>3.7</c:v>
                </c:pt>
                <c:pt idx="3">
                  <c:v>4</c:v>
                </c:pt>
                <c:pt idx="4">
                  <c:v>2.65</c:v>
                </c:pt>
                <c:pt idx="5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299648"/>
        <c:axId val="6301184"/>
      </c:barChart>
      <c:lineChart>
        <c:grouping val="standard"/>
        <c:varyColors val="0"/>
        <c:ser>
          <c:idx val="1"/>
          <c:order val="1"/>
          <c:tx>
            <c:strRef>
              <c:f>'Fiskalna strategija'!$K$24</c:f>
              <c:strCache>
                <c:ptCount val="1"/>
                <c:pt idx="0">
                  <c:v>Реформе + замрзавање плата и пензија</c:v>
                </c:pt>
              </c:strCache>
            </c:strRef>
          </c:tx>
          <c:spPr>
            <a:ln w="22225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'Fiskalna strategija'!$I$25:$I$30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'Fiskalna strategija'!$K$25:$K$30</c:f>
              <c:numCache>
                <c:formatCode>0.0%</c:formatCode>
                <c:ptCount val="6"/>
                <c:pt idx="0">
                  <c:v>0.61438043915138707</c:v>
                </c:pt>
                <c:pt idx="1">
                  <c:v>0.71799999999999997</c:v>
                </c:pt>
                <c:pt idx="2">
                  <c:v>0.77033010291304516</c:v>
                </c:pt>
                <c:pt idx="3">
                  <c:v>0.79608016822901795</c:v>
                </c:pt>
                <c:pt idx="4">
                  <c:v>0.79083738047031349</c:v>
                </c:pt>
                <c:pt idx="5">
                  <c:v>0.76086614292478927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'Fiskalna strategija'!$L$24</c:f>
              <c:strCache>
                <c:ptCount val="1"/>
                <c:pt idx="0">
                  <c:v>Без замрзавања плата и пензија</c:v>
                </c:pt>
              </c:strCache>
            </c:strRef>
          </c:tx>
          <c:spPr>
            <a:ln w="22225">
              <a:solidFill>
                <a:srgbClr val="0070C0"/>
              </a:solidFill>
              <a:prstDash val="lgDash"/>
            </a:ln>
          </c:spPr>
          <c:marker>
            <c:symbol val="none"/>
          </c:marker>
          <c:cat>
            <c:numRef>
              <c:f>'Fiskalna strategija'!$I$25:$I$30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'Fiskalna strategija'!$L$25:$L$30</c:f>
              <c:numCache>
                <c:formatCode>General</c:formatCode>
                <c:ptCount val="6"/>
                <c:pt idx="2" formatCode="0.0%">
                  <c:v>0.77033010291304516</c:v>
                </c:pt>
                <c:pt idx="3" formatCode="0.0%">
                  <c:v>0.79608016822901795</c:v>
                </c:pt>
                <c:pt idx="4" formatCode="0.0%">
                  <c:v>0.80994397142845564</c:v>
                </c:pt>
                <c:pt idx="5" formatCode="0.0%">
                  <c:v>0.81770850199595069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'Fiskalna strategija'!$M$24</c:f>
              <c:strCache>
                <c:ptCount val="1"/>
                <c:pt idx="0">
                  <c:v>Без реформи</c:v>
                </c:pt>
              </c:strCache>
            </c:strRef>
          </c:tx>
          <c:spPr>
            <a:ln w="22225">
              <a:solidFill>
                <a:srgbClr val="FF0000"/>
              </a:solidFill>
              <a:prstDash val="sysDash"/>
            </a:ln>
          </c:spPr>
          <c:marker>
            <c:symbol val="none"/>
          </c:marker>
          <c:dPt>
            <c:idx val="2"/>
            <c:marker>
              <c:symbol val="circle"/>
              <c:size val="8"/>
              <c:spPr>
                <a:solidFill>
                  <a:srgbClr val="0070C0"/>
                </a:solidFill>
                <a:ln>
                  <a:noFill/>
                </a:ln>
              </c:spPr>
            </c:marker>
            <c:bubble3D val="0"/>
          </c:dPt>
          <c:cat>
            <c:numRef>
              <c:f>'Fiskalna strategija'!$I$25:$I$30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'Fiskalna strategija'!$M$25:$M$30</c:f>
              <c:numCache>
                <c:formatCode>General</c:formatCode>
                <c:ptCount val="6"/>
                <c:pt idx="2" formatCode="0.0%">
                  <c:v>0.77</c:v>
                </c:pt>
                <c:pt idx="3" formatCode="0.0%">
                  <c:v>0.80588158984361913</c:v>
                </c:pt>
                <c:pt idx="4" formatCode="0.0%">
                  <c:v>0.83518916760385353</c:v>
                </c:pt>
                <c:pt idx="5" formatCode="0.0%">
                  <c:v>0.86571697566573802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317568"/>
        <c:axId val="6303104"/>
      </c:lineChart>
      <c:catAx>
        <c:axId val="6299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Times New Roman" pitchFamily="18" charset="0"/>
                <a:ea typeface="Trebuchet MS"/>
                <a:cs typeface="Times New Roman" pitchFamily="18" charset="0"/>
              </a:defRPr>
            </a:pPr>
            <a:endParaRPr lang="en-US"/>
          </a:p>
        </c:txPr>
        <c:crossAx val="6301184"/>
        <c:crosses val="autoZero"/>
        <c:auto val="1"/>
        <c:lblAlgn val="ctr"/>
        <c:lblOffset val="100"/>
        <c:noMultiLvlLbl val="0"/>
      </c:catAx>
      <c:valAx>
        <c:axId val="6301184"/>
        <c:scaling>
          <c:orientation val="minMax"/>
          <c:max val="8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1200"/>
                </a:pPr>
                <a:r>
                  <a:rPr lang="sr-Cyrl-RS" sz="1200"/>
                  <a:t>Фискални дефицит (% БДП-а)</a:t>
                </a:r>
              </a:p>
            </c:rich>
          </c:tx>
          <c:layout>
            <c:manualLayout>
              <c:xMode val="edge"/>
              <c:yMode val="edge"/>
              <c:x val="5.7342607958758519E-3"/>
              <c:y val="0.23698987799169086"/>
            </c:manualLayout>
          </c:layout>
          <c:overlay val="0"/>
        </c:title>
        <c:numFmt formatCode="#,##0.0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Times New Roman" pitchFamily="18" charset="0"/>
                <a:ea typeface="Trebuchet MS"/>
                <a:cs typeface="Times New Roman" pitchFamily="18" charset="0"/>
              </a:defRPr>
            </a:pPr>
            <a:endParaRPr lang="en-US"/>
          </a:p>
        </c:txPr>
        <c:crossAx val="6299648"/>
        <c:crosses val="autoZero"/>
        <c:crossBetween val="between"/>
        <c:majorUnit val="1"/>
      </c:valAx>
      <c:valAx>
        <c:axId val="6303104"/>
        <c:scaling>
          <c:orientation val="minMax"/>
          <c:min val="0.60000000000000009"/>
        </c:scaling>
        <c:delete val="0"/>
        <c:axPos val="r"/>
        <c:title>
          <c:tx>
            <c:rich>
              <a:bodyPr/>
              <a:lstStyle/>
              <a:p>
                <a:pPr>
                  <a:defRPr sz="1200"/>
                </a:pPr>
                <a:r>
                  <a:rPr lang="sr-Cyrl-RS" sz="1200"/>
                  <a:t>Јавни дуг (% БДП-а)</a:t>
                </a:r>
              </a:p>
            </c:rich>
          </c:tx>
          <c:layout>
            <c:manualLayout>
              <c:xMode val="edge"/>
              <c:yMode val="edge"/>
              <c:x val="0.95572519802737665"/>
              <c:y val="0.28031030190089851"/>
            </c:manualLayout>
          </c:layout>
          <c:overlay val="0"/>
        </c:title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6317568"/>
        <c:crosses val="max"/>
        <c:crossBetween val="between"/>
      </c:valAx>
      <c:catAx>
        <c:axId val="63175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303104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3.496616363657324E-2"/>
          <c:y val="0.88623070173693852"/>
          <c:w val="0.95333837328259818"/>
          <c:h val="9.2680663373844632E-2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A18560-A9B8-491F-A33F-6D42063F0B06}" type="datetimeFigureOut">
              <a:rPr lang="sr-Latn-RS" smtClean="0"/>
              <a:t>3.3.2016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8895E-614E-4B24-8D77-AC5DF5E68636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672029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sr-Latn-RS" smtClean="0"/>
          </a:p>
        </p:txBody>
      </p:sp>
    </p:spTree>
    <p:extLst>
      <p:ext uri="{BB962C8B-B14F-4D97-AF65-F5344CB8AC3E}">
        <p14:creationId xmlns:p14="http://schemas.microsoft.com/office/powerpoint/2010/main" val="4238439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10</a:t>
            </a:fld>
            <a:endParaRPr lang="sr-Latn-R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1089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11</a:t>
            </a:fld>
            <a:endParaRPr lang="sr-Latn-R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6565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18</a:t>
            </a:fld>
            <a:endParaRPr lang="sr-Latn-R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7816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654142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415356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949376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427893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85588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/>
              <a:t>2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3</a:t>
            </a:fld>
            <a:endParaRPr lang="sr-Latn-R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4</a:t>
            </a:fld>
            <a:endParaRPr lang="sr-Latn-R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5</a:t>
            </a:fld>
            <a:endParaRPr lang="sr-Latn-R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6</a:t>
            </a:fld>
            <a:endParaRPr lang="sr-Latn-R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7</a:t>
            </a:fld>
            <a:endParaRPr lang="sr-Latn-R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8</a:t>
            </a:fld>
            <a:endParaRPr lang="sr-Latn-R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1805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9</a:t>
            </a:fld>
            <a:endParaRPr lang="sr-Latn-R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5C147-36A9-4C96-8E2C-9C7F7BCB09D6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3.3.2016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9BEE2-57E8-448E-882F-BF669198A30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525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766AA-53EF-4CBC-88AB-AB7C61E8D393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3.3.2016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BCD16-5748-4F0C-8D5A-A531B86624F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824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AAE89-79F3-48D9-8A88-42DED1C40820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3.3.2016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59471-099A-4DB3-9589-7F7429FA29AC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583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9DF24-3D4C-4A90-B23D-5FAFD8B5EC53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3.3.2016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22F88-E416-4019-96A9-61888320A209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5033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E835C-04AA-48FE-92E9-8C7DD66245D5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3.3.2016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A297B-0EE4-435C-A24C-768B16B112E6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3674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F3FAA-C6D6-4EB4-B412-305863E53EF4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3.3.2016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120EB-DDE1-4446-B91F-6212FC783463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5231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2C914-5A55-4FE1-BC25-81B0A573AB1D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3.3.2016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15394-49CE-44EF-96E1-282471F6724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008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BFA8A-75CF-4EA8-B1C2-E820E9D88653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3.3.2016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9CB96-1B98-4CB6-8631-52BB37152125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3325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51AD6-6790-462D-82B8-034817493AA8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3.3.2016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B9322-6ECF-413C-944E-7D78DE941C5B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9211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A9F07-62B3-4613-8034-1A31B851DD69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3.3.2016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917EE-469C-4F5D-8FD3-CC4B6B8BD123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7879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36C6B-DD76-410B-9D59-D45D93C75FE5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3.3.2016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82F72-2114-4041-8D60-D7956516AD78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876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CC2A4-F165-41F2-9440-E26EAE41D094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3.3.2016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00061-9FBD-48A9-86F6-DA2B6180A6BA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8920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x-non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8AB94-D21A-4319-9228-3F4E6B3637C6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3.3.2016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590E7-AFA1-4075-9574-23E9AE148BA5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819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85949-AD2F-4CD4-9530-B8D3BDCFDB28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3.3.2016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FB59C-50E9-4F4C-9578-703921F83F60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3768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B2568-D769-4E7B-8806-2FB616B0ED07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3.3.2016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CA964-B133-4536-A826-E1A04733668B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2681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</a:lstStyle>
          <a:p>
            <a:r>
              <a:t>Click to edit Master subtitle style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12749968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21" name="Shape 2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7366874"/>
      </p:ext>
    </p:extLst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Click to edit Master title style</a:t>
            </a:r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</a:lstStyle>
          <a:p>
            <a:r>
              <a:t>Click to edit Master text styles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8955468"/>
      </p:ext>
    </p:extLst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0" name="Shape 4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51098590"/>
      </p:ext>
    </p:extLst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</a:lstStyle>
          <a:p>
            <a:r>
              <a:t>Click to edit Master text styles</a:t>
            </a:r>
          </a:p>
        </p:txBody>
      </p:sp>
      <p:sp>
        <p:nvSpPr>
          <p:cNvPr id="49" name="Shape 49"/>
          <p:cNvSpPr>
            <a:spLocks noGrp="1"/>
          </p:cNvSpPr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Shape 5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84710475"/>
      </p:ext>
    </p:extLst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7989359"/>
      </p:ext>
    </p:extLst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5815761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A587F-D25A-4C25-9D73-A451E98D1711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3.3.2016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C4401-4224-4096-9D3B-7D44740AFBB6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95047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Click to edit Master title style</a:t>
            </a:r>
          </a:p>
        </p:txBody>
      </p:sp>
      <p:sp>
        <p:nvSpPr>
          <p:cNvPr id="73" name="Shape 73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4" name="Shape 74"/>
          <p:cNvSpPr>
            <a:spLocks noGrp="1"/>
          </p:cNvSpPr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75" name="Shape 7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24778232"/>
      </p:ext>
    </p:extLst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Click to edit Master title style</a:t>
            </a:r>
          </a:p>
        </p:txBody>
      </p:sp>
      <p:sp>
        <p:nvSpPr>
          <p:cNvPr id="83" name="Shape 83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</a:lstStyle>
          <a:p>
            <a:r>
              <a:t>Click to edit Master text styles</a:t>
            </a:r>
          </a:p>
        </p:txBody>
      </p:sp>
      <p:sp>
        <p:nvSpPr>
          <p:cNvPr id="85" name="Shape 8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3113915"/>
      </p:ext>
    </p:extLst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93" name="Shape 9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94" name="Shape 9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61795977"/>
      </p:ext>
    </p:extLst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/>
          </p:cNvSpPr>
          <p:nvPr>
            <p:ph type="title"/>
          </p:nvPr>
        </p:nvSpPr>
        <p:spPr>
          <a:xfrm>
            <a:off x="6629400" y="274638"/>
            <a:ext cx="2057400" cy="5851526"/>
          </a:xfrm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102" name="Shape 102"/>
          <p:cNvSpPr>
            <a:spLocks noGrp="1"/>
          </p:cNvSpPr>
          <p:nvPr>
            <p:ph type="body" idx="1"/>
          </p:nvPr>
        </p:nvSpPr>
        <p:spPr>
          <a:xfrm>
            <a:off x="457200" y="274638"/>
            <a:ext cx="6019800" cy="5851526"/>
          </a:xfrm>
          <a:prstGeom prst="rect">
            <a:avLst/>
          </a:prstGeom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4481693"/>
      </p:ext>
    </p:extLst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780534-647A-4DDE-BBD6-0B6AE48677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98210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D6979A-5EE7-4B46-BD07-7DD3DBEC9A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92836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7CCA10-3202-470A-80BE-290EDFBA0C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936056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E30384-AC5B-493B-A0CB-D9DFAE780F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102257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61C114-C5AE-46BE-B8A8-AC54C76B08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217015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CCA114-59A9-4917-B113-1C598EB08B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1455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417D9-5366-4D93-84BF-A395F14ED4EC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3.3.2016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DA348-EB4E-49D1-90CD-5AF68B2B2B8E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50429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642E1-B317-4766-9F51-B66B9CF2D3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765733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EE0E52-C88D-4243-AD19-7459F840B9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922054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x-non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68C214-381C-4ABF-A164-221E58BFC0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653647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2B45F8-CC34-4B98-A9DF-C4B19889C4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068524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2EA0EF-5FC7-46A4-8DA1-4BFAB16767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746411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9BEE2-57E8-448E-882F-BF669198A30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85888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00061-9FBD-48A9-86F6-DA2B6180A6BA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75681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C4401-4224-4096-9D3B-7D44740AFBB6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19190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DA348-EB4E-49D1-90CD-5AF68B2B2B8E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51139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92F79-868D-4727-B34D-DA7533090A01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075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E54BA-B6CC-4C96-B7F0-A90C32627034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3.3.2016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92F79-868D-4727-B34D-DA7533090A01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82145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50F37-5036-4E24-AD66-2F9E2AEC298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93329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A2ECE-4BD5-4236-8A45-9F1E52800C76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97782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55F98-1D29-409C-B443-09FB5DAA3295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11337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x-non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33EA6-E481-4B21-A3A6-055B58054150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74902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BCD16-5748-4F0C-8D5A-A531B86624F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70515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59471-099A-4DB3-9589-7F7429FA29AC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464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C5CCF-7955-47B7-8F56-2255C782A219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3.3.2016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50F37-5036-4E24-AD66-2F9E2AEC298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213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D30B6-2823-4614-9492-134BACBFCA08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3.3.2016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A2ECE-4BD5-4236-8A45-9F1E52800C76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543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FE252-531A-49C5-9BAA-5F884AE036B9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3.3.2016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55F98-1D29-409C-B443-09FB5DAA3295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208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x-non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A235C-C80F-4D79-AA8E-B6C95D78D487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3.3.2016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33EA6-E481-4B21-A3A6-055B58054150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618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title style</a:t>
            </a:r>
            <a:endParaRPr lang="sr-Latn-CS" altLang="sr-Latn-R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  <a:endParaRPr lang="sr-Latn-CS" altLang="sr-Latn-R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7486072-0571-4D7B-971F-39D0B4DA628C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3.3.2016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5FAEC01-88CF-4C8A-979C-397D851EBB6C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894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title style</a:t>
            </a:r>
            <a:endParaRPr lang="sr-Latn-CS" altLang="sr-Latn-R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  <a:endParaRPr lang="sr-Latn-CS" altLang="sr-Latn-R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8760A70-4DDB-4245-B599-4CA7CBFE6B20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3.3.2016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22F8972-E51B-4349-9DAD-46B7F94D59A9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182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Click to edit Master title style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8422818" y="6404292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 hangingPunct="0"/>
            <a:fld id="{86CB4B4D-7CA3-9044-876B-883B54F8677D}" type="slidenum">
              <a:rPr kern="0">
                <a:sym typeface="Calibri"/>
              </a:rPr>
              <a:pPr hangingPunct="0"/>
              <a:t>‹#›</a:t>
            </a:fld>
            <a:endParaRPr kern="0"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51629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/>
  <p:hf hdr="0" ftr="0" dt="0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4BF16F6-5865-43E6-940D-70358D8DDBC4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59491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title style</a:t>
            </a:r>
            <a:endParaRPr lang="sr-Latn-CS" altLang="sr-Latn-R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  <a:endParaRPr lang="sr-Latn-CS" altLang="sr-Latn-R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5FAEC01-88CF-4C8A-979C-397D851EBB6C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666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95288" y="2565400"/>
            <a:ext cx="84248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sr-Latn-RS" sz="4000" smtClean="0">
              <a:solidFill>
                <a:srgbClr val="C0504D"/>
              </a:solidFill>
              <a:latin typeface="Arial" charset="0"/>
              <a:cs typeface="Arial" charset="0"/>
            </a:endParaRPr>
          </a:p>
        </p:txBody>
      </p:sp>
      <p:pic>
        <p:nvPicPr>
          <p:cNvPr id="2051" name="Слика 0" descr="Description: Grb-Srbija_201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476250"/>
            <a:ext cx="896937" cy="136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1692275" y="620713"/>
            <a:ext cx="6048375" cy="129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r-Latn-CS" altLang="sr-Latn-R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Република Србија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r-Latn-CS" altLang="sr-Latn-R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Фискални савет</a:t>
            </a:r>
          </a:p>
        </p:txBody>
      </p:sp>
      <p:sp>
        <p:nvSpPr>
          <p:cNvPr id="2053" name="Rectangle 2"/>
          <p:cNvSpPr>
            <a:spLocks noChangeArrowheads="1"/>
          </p:cNvSpPr>
          <p:nvPr/>
        </p:nvSpPr>
        <p:spPr bwMode="auto">
          <a:xfrm>
            <a:off x="1835150" y="5156200"/>
            <a:ext cx="6048375" cy="129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r-Latn-CS" altLang="sr-Latn-R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sr-Cyrl-RS" altLang="sr-Latn-R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март</a:t>
            </a:r>
            <a:r>
              <a:rPr lang="sr-Latn-CS" altLang="sr-Latn-R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201</a:t>
            </a:r>
            <a:r>
              <a:rPr lang="sr-Cyrl-RS" altLang="sr-Latn-R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sr-Latn-CS" altLang="sr-Latn-R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године</a:t>
            </a:r>
          </a:p>
        </p:txBody>
      </p:sp>
      <p:sp>
        <p:nvSpPr>
          <p:cNvPr id="2054" name="Rectangle 1"/>
          <p:cNvSpPr>
            <a:spLocks noChangeArrowheads="1"/>
          </p:cNvSpPr>
          <p:nvPr/>
        </p:nvSpPr>
        <p:spPr bwMode="auto">
          <a:xfrm>
            <a:off x="251520" y="2877904"/>
            <a:ext cx="8784976" cy="2209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fontAlgn="base">
              <a:lnSpc>
                <a:spcPct val="120000"/>
              </a:lnSpc>
              <a:spcAft>
                <a:spcPct val="0"/>
              </a:spcAft>
            </a:pPr>
            <a:r>
              <a:rPr lang="ru-RU" altLang="sr-Latn-R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ОЦЕНА ФИСКАЛНЕ СТРАТЕГИЈЕ ЗА 2016. ГОДИНУ</a:t>
            </a:r>
          </a:p>
          <a:p>
            <a:pPr algn="ctr" fontAlgn="base">
              <a:lnSpc>
                <a:spcPct val="120000"/>
              </a:lnSpc>
              <a:spcAft>
                <a:spcPct val="0"/>
              </a:spcAft>
            </a:pPr>
            <a:r>
              <a:rPr lang="ru-RU" altLang="sr-Latn-R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 ПРОБЛЕМИ У СПРОВОЂЕЊУ СТРУКТУРНИХ РЕФОРМИ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sr-Latn-RS" altLang="sr-Latn-RS" sz="1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sr-Latn-RS" altLang="sr-Latn-RS" sz="28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94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28993" cy="648246"/>
          </a:xfrm>
        </p:spPr>
        <p:txBody>
          <a:bodyPr/>
          <a:lstStyle/>
          <a:p>
            <a:pPr eaLnBrk="1" hangingPunct="1"/>
            <a:r>
              <a:rPr lang="sr-Cyrl-RS" altLang="sr-Latn-RS" sz="3100" dirty="0" smtClean="0">
                <a:latin typeface="Times New Roman" pitchFamily="18" charset="0"/>
                <a:cs typeface="Times New Roman" pitchFamily="18" charset="0"/>
              </a:rPr>
              <a:t>Фискалне мере недовољне за успех консолидације</a:t>
            </a:r>
            <a:endParaRPr lang="sr-Latn-CS" altLang="sr-Latn-RS" sz="31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79512" y="764704"/>
            <a:ext cx="8856984" cy="5904656"/>
          </a:xfrm>
        </p:spPr>
        <p:txBody>
          <a:bodyPr/>
          <a:lstStyle/>
          <a:p>
            <a:pPr marL="342900" lvl="1" indent="-342900" algn="just" eaLnBrk="1" hangingPunct="1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У Фискалној стратегији планира се снажно смањење расхода државе и обарање дефицита на 1,8% БДП-а у 2018. – што је добар циљ</a:t>
            </a:r>
          </a:p>
          <a:p>
            <a:pPr marL="4445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За смањење дефицита са 3,7% БДП-а у 2015. потребне су трајне уштеде од око 2,3% БДП-а, јер је „прави“ дефицит с којим се ушло у 2016. нешто преко 4% БДП-а</a:t>
            </a: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Иза овог плана не стоје довољно снажне и кредибилне мере које би осигурале планирано заустављање раста јавног дуга</a:t>
            </a: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  <a:p>
            <a:pPr marL="4445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Рационализација броја запослених је од почетка нереална и осуђена на неуспех те неће дати планиране уштеде (преамбициозни планови без прецизних анализа)</a:t>
            </a: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4445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Од замрзавања пензија и плата се већ одустало, а најављена су и нова повећања</a:t>
            </a:r>
          </a:p>
          <a:p>
            <a:pPr marL="4445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Смањење субвенција се годинама планира без добро припремљених мера (пољопривреда, јавни медијски сервиси...)</a:t>
            </a: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342900" lvl="1" indent="-342900" algn="just" eaLnBrk="1" hangingPunct="1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Постоји реална опасност да се оствари свега 0,5% БДП-а трајних уштеда и дефицит трајно задржи на нивоу од око 3,5% БДП-а</a:t>
            </a: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  <a:p>
            <a:pPr marL="4445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Не зауставља раст јавног дуга у односу на БДП и Србија би се поново приближила избијању кризе</a:t>
            </a: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81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51520" y="0"/>
            <a:ext cx="8677473" cy="1988840"/>
          </a:xfrm>
        </p:spPr>
        <p:txBody>
          <a:bodyPr/>
          <a:lstStyle/>
          <a:p>
            <a:pPr indent="176213" eaLnBrk="1" hangingPunct="1"/>
            <a:r>
              <a:rPr lang="sr-Cyrl-RS" altLang="sr-Latn-RS" sz="2600" dirty="0" smtClean="0">
                <a:latin typeface="Times New Roman" pitchFamily="18" charset="0"/>
                <a:cs typeface="Times New Roman" pitchFamily="18" charset="0"/>
              </a:rPr>
              <a:t>Пројекције јавног дуга Републике Србије 2016-2018</a:t>
            </a:r>
            <a:r>
              <a:rPr lang="sr-Cyrl-RS" altLang="sr-Latn-R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sr-Cyrl-RS" altLang="sr-Latn-R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sr-Cyrl-RS" altLang="sr-Latn-RS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sr-Cyrl-RS" altLang="sr-Latn-RS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sr-Cyrl-RS" altLang="sr-Latn-RS" sz="22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Cyrl-RS" altLang="sr-Latn-RS" sz="2000" dirty="0" smtClean="0">
                <a:latin typeface="Times New Roman" pitchFamily="18" charset="0"/>
                <a:cs typeface="Times New Roman" pitchFamily="18" charset="0"/>
              </a:rPr>
              <a:t>. Реформе државних предузећа уз замрзавање плата и пензија (зелено)</a:t>
            </a:r>
            <a:br>
              <a:rPr lang="sr-Cyrl-RS" altLang="sr-Latn-R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sr-Cyrl-RS" altLang="sr-Latn-RS" sz="2000" dirty="0" smtClean="0">
                <a:latin typeface="Times New Roman" pitchFamily="18" charset="0"/>
                <a:cs typeface="Times New Roman" pitchFamily="18" charset="0"/>
              </a:rPr>
              <a:t>2. Без замрзавања плата и пензија (плаво)</a:t>
            </a:r>
            <a:br>
              <a:rPr lang="sr-Cyrl-RS" altLang="sr-Latn-R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sr-Cyrl-RS" altLang="sr-Latn-RS" sz="2000" dirty="0" smtClean="0">
                <a:latin typeface="Times New Roman" pitchFamily="18" charset="0"/>
                <a:cs typeface="Times New Roman" pitchFamily="18" charset="0"/>
              </a:rPr>
              <a:t>3. Без реформи државних предузећа (црвено)</a:t>
            </a:r>
            <a:endParaRPr lang="sr-Latn-CS" altLang="sr-Latn-R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390859"/>
              </p:ext>
            </p:extLst>
          </p:nvPr>
        </p:nvGraphicFramePr>
        <p:xfrm>
          <a:off x="1187624" y="1988840"/>
          <a:ext cx="6912768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43671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/>
          </p:cNvSpPr>
          <p:nvPr>
            <p:ph type="title"/>
          </p:nvPr>
        </p:nvSpPr>
        <p:spPr>
          <a:xfrm>
            <a:off x="421195" y="109539"/>
            <a:ext cx="8229601" cy="871190"/>
          </a:xfrm>
          <a:prstGeom prst="rect">
            <a:avLst/>
          </a:prstGeom>
        </p:spPr>
        <p:txBody>
          <a:bodyPr>
            <a:noAutofit/>
          </a:bodyPr>
          <a:lstStyle>
            <a:lvl1pPr defTabSz="850391">
              <a:defRPr sz="3627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lang="sr-Cyrl-RS" sz="3100" dirty="0" smtClean="0"/>
              <a:t>Недовољно одлучно се решава статус предузећа у приватизацији</a:t>
            </a:r>
            <a:endParaRPr lang="sr-Cyrl-RS" sz="3100" dirty="0"/>
          </a:p>
        </p:txBody>
      </p:sp>
      <p:sp>
        <p:nvSpPr>
          <p:cNvPr id="113" name="Shape 113"/>
          <p:cNvSpPr>
            <a:spLocks noGrp="1"/>
          </p:cNvSpPr>
          <p:nvPr>
            <p:ph type="body" idx="1"/>
          </p:nvPr>
        </p:nvSpPr>
        <p:spPr>
          <a:xfrm>
            <a:off x="125759" y="1124744"/>
            <a:ext cx="8820472" cy="5554167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29184" indent="-329184" defTabSz="877823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defRPr sz="2784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sr-Cyrl-RS" dirty="0" smtClean="0"/>
              <a:t>Скроман број приватизација, а стечају препуштена углавном мала предузећа</a:t>
            </a:r>
          </a:p>
          <a:p>
            <a:pPr marL="713231" lvl="1" indent="-274320" defTabSz="877823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sr-Cyrl-RS" sz="2300" dirty="0" smtClean="0"/>
              <a:t>Само трећина запослених (25.000) није више на државним финансијама (од тога само око 2.000 кроз приватизацију)</a:t>
            </a:r>
          </a:p>
          <a:p>
            <a:pPr marL="329184" indent="-329184" defTabSz="877823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defRPr sz="2784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sr-Cyrl-RS" dirty="0" smtClean="0"/>
              <a:t>Позитивно: у стечају и неки велики системи (ИМТ, ИМР, 14. октобар, Фабрика вагона Краљево, Прва петолетка)</a:t>
            </a:r>
          </a:p>
          <a:p>
            <a:pPr marL="713231" lvl="1" indent="-274320" defTabSz="877823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sr-Cyrl-RS" sz="2300" dirty="0" smtClean="0"/>
              <a:t>То показује да је могуће донети чврсту одлуку и за осетљива предузећа</a:t>
            </a:r>
          </a:p>
          <a:p>
            <a:pPr marL="329184" indent="-329184" defTabSz="877823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defRPr sz="2784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sr-Cyrl-RS" dirty="0" smtClean="0"/>
              <a:t>Неке одлуке нису одговарајуће:</a:t>
            </a:r>
            <a:endParaRPr lang="sr-Cyrl-RS" sz="2400" dirty="0" smtClean="0"/>
          </a:p>
          <a:p>
            <a:pPr marL="713231" lvl="1" indent="-274320" defTabSz="877823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sr-Cyrl-RS" sz="2300" dirty="0" smtClean="0"/>
              <a:t>Припајање јавним предузећима (наменска индустрија, водопривреда)</a:t>
            </a:r>
          </a:p>
          <a:p>
            <a:pPr marL="713231" lvl="1" indent="-274320" defTabSz="877823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sr-Cyrl-RS" sz="2300" dirty="0" smtClean="0"/>
              <a:t>Унапред припремљени план реорганизације (УППР) уместо стечаја</a:t>
            </a:r>
          </a:p>
          <a:p>
            <a:pPr marL="713231" lvl="1" indent="-274320" defTabSz="877823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sr-Cyrl-RS" sz="2300" dirty="0" smtClean="0"/>
              <a:t>Специјални статуси (бање, рехабилитација)</a:t>
            </a:r>
          </a:p>
          <a:p>
            <a:pPr marL="713231" lvl="1" indent="-274320" defTabSz="877823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sr-Cyrl-RS" sz="2300" dirty="0" smtClean="0"/>
              <a:t>Понекад ни стечај није коначно решење: ФРА Чачак</a:t>
            </a:r>
            <a:endParaRPr lang="sr-Cyrl-RS" sz="23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sr-Latn-RS" smtClean="0"/>
              <a:pPr/>
              <a:t>12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75181512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/>
          </p:cNvSpPr>
          <p:nvPr>
            <p:ph type="title"/>
          </p:nvPr>
        </p:nvSpPr>
        <p:spPr>
          <a:xfrm>
            <a:off x="7615" y="6048845"/>
            <a:ext cx="8784978" cy="490067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713231">
              <a:defRPr sz="2184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lang="sr-Cyrl-RS" dirty="0" smtClean="0"/>
              <a:t>У 2016. неопходно и могуће решити статус бар предузећа са 35.000 људи</a:t>
            </a:r>
            <a:endParaRPr lang="sr-Cyrl-RS" dirty="0"/>
          </a:p>
        </p:txBody>
      </p:sp>
      <p:pic>
        <p:nvPicPr>
          <p:cNvPr id="116" name="image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8166" y="28570"/>
            <a:ext cx="9134131" cy="5832648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sr-Latn-RS" smtClean="0"/>
              <a:pPr/>
              <a:t>13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014850979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1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749808">
              <a:defRPr sz="3607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lang="sr-Cyrl-RS" dirty="0" smtClean="0"/>
              <a:t>Нарочито је важно решити статус две групе преосталих предузећа </a:t>
            </a:r>
            <a:endParaRPr lang="sr-Cyrl-RS" dirty="0"/>
          </a:p>
        </p:txBody>
      </p:sp>
      <p:sp>
        <p:nvSpPr>
          <p:cNvPr id="119" name="Shape 11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99715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267461" indent="-267461" defTabSz="713231">
              <a:spcBef>
                <a:spcPts val="500"/>
              </a:spcBef>
              <a:spcAft>
                <a:spcPts val="500"/>
              </a:spcAft>
              <a:defRPr sz="2496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smtClean="0"/>
              <a:t>1</a:t>
            </a:r>
            <a:r>
              <a:rPr lang="sr-Cyrl-RS" dirty="0" smtClean="0"/>
              <a:t>. Једанаест тзв. стратешких предузећа</a:t>
            </a:r>
          </a:p>
          <a:p>
            <a:pPr marL="624077" lvl="1" indent="-267461" defTabSz="713231">
              <a:spcBef>
                <a:spcPts val="500"/>
              </a:spcBef>
              <a:spcAft>
                <a:spcPts val="500"/>
              </a:spcAft>
              <a:buChar char="•"/>
              <a:defRPr sz="2496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sr-Cyrl-RS" dirty="0" smtClean="0"/>
              <a:t>18.500 запослених</a:t>
            </a:r>
          </a:p>
          <a:p>
            <a:pPr marL="624077" lvl="1" indent="-267461" defTabSz="713231">
              <a:spcBef>
                <a:spcPts val="500"/>
              </a:spcBef>
              <a:spcAft>
                <a:spcPts val="500"/>
              </a:spcAft>
              <a:buChar char="•"/>
              <a:defRPr sz="2496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sr-Cyrl-RS" dirty="0" smtClean="0"/>
              <a:t>Губиташи, заштићени од плаћања обавеза према приватним и државним повериоцима</a:t>
            </a:r>
          </a:p>
          <a:p>
            <a:pPr marL="624077" lvl="1" indent="-267461" defTabSz="713231">
              <a:spcBef>
                <a:spcPts val="500"/>
              </a:spcBef>
              <a:spcAft>
                <a:spcPts val="500"/>
              </a:spcAft>
              <a:buChar char="•"/>
              <a:defRPr sz="2496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sr-Cyrl-RS" dirty="0" smtClean="0"/>
              <a:t>Досадашњи буџетски трошак 2 млрд евра</a:t>
            </a:r>
          </a:p>
          <a:p>
            <a:pPr marL="624077" lvl="1" indent="-267461" defTabSz="713231">
              <a:spcBef>
                <a:spcPts val="500"/>
              </a:spcBef>
              <a:spcAft>
                <a:spcPts val="500"/>
              </a:spcAft>
              <a:buChar char="•"/>
              <a:defRPr sz="2496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sr-Cyrl-RS" dirty="0" smtClean="0"/>
              <a:t>У овој години коштају вероватно око 200 мил евра, а од следеће још већи државни трошак (уколико се не приватизују/оду у стечај)</a:t>
            </a:r>
          </a:p>
          <a:p>
            <a:pPr marL="267461" indent="-267461" defTabSz="713231">
              <a:spcBef>
                <a:spcPts val="500"/>
              </a:spcBef>
              <a:spcAft>
                <a:spcPts val="500"/>
              </a:spcAft>
              <a:defRPr sz="2496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sr-Cyrl-RS" dirty="0" smtClean="0"/>
              <a:t>2. Предузећа с непознатим плановима и исходима</a:t>
            </a:r>
          </a:p>
          <a:p>
            <a:pPr marL="624077" lvl="1" indent="-267461" defTabSz="713231">
              <a:spcBef>
                <a:spcPts val="500"/>
              </a:spcBef>
              <a:spcAft>
                <a:spcPts val="500"/>
              </a:spcAft>
              <a:buChar char="•"/>
              <a:defRPr sz="2496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sr-Cyrl-RS" dirty="0" smtClean="0"/>
              <a:t>11.000 запослених у пет предузећа: Железара, Ласта, Симпо, Азотара, МСК</a:t>
            </a:r>
            <a:endParaRPr lang="sr-Cyrl-R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sr-Latn-RS" smtClean="0"/>
              <a:pPr/>
              <a:t>14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19842471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/>
          </p:cNvSpPr>
          <p:nvPr>
            <p:ph type="title"/>
          </p:nvPr>
        </p:nvSpPr>
        <p:spPr>
          <a:xfrm>
            <a:off x="0" y="84138"/>
            <a:ext cx="9036496" cy="1143001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1. Стратешка предузећа</a:t>
            </a:r>
          </a:p>
        </p:txBody>
      </p:sp>
      <p:sp>
        <p:nvSpPr>
          <p:cNvPr id="122" name="Shape 122"/>
          <p:cNvSpPr>
            <a:spLocks noGrp="1"/>
          </p:cNvSpPr>
          <p:nvPr>
            <p:ph type="body" idx="1"/>
          </p:nvPr>
        </p:nvSpPr>
        <p:spPr>
          <a:xfrm>
            <a:off x="403447" y="1270000"/>
            <a:ext cx="8229601" cy="452596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18897" indent="-318897" defTabSz="850391">
              <a:lnSpc>
                <a:spcPct val="90000"/>
              </a:lnSpc>
              <a:spcAft>
                <a:spcPts val="500"/>
              </a:spcAft>
              <a:defRPr sz="2976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sr-Cyrl-RS" dirty="0" smtClean="0"/>
              <a:t>РТБ Бор</a:t>
            </a:r>
          </a:p>
          <a:p>
            <a:pPr marL="744093" lvl="1" indent="-318897" defTabSz="850391">
              <a:lnSpc>
                <a:spcPct val="90000"/>
              </a:lnSpc>
              <a:spcAft>
                <a:spcPts val="500"/>
              </a:spcAft>
              <a:buChar char="•"/>
              <a:defRPr sz="2976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sr-Cyrl-RS" dirty="0" smtClean="0"/>
              <a:t>Укупне обавезе 1,2 млрд евра; не плаћа обавезе према држави и јавним предузећима; добијао кредите Фонда за развој; извесно активирање гарантованог дуга</a:t>
            </a:r>
          </a:p>
          <a:p>
            <a:pPr marL="744093" lvl="1" indent="-318897" defTabSz="850391">
              <a:lnSpc>
                <a:spcPct val="90000"/>
              </a:lnSpc>
              <a:spcAft>
                <a:spcPts val="500"/>
              </a:spcAft>
              <a:buChar char="•"/>
              <a:defRPr sz="2976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sr-Cyrl-RS" dirty="0" smtClean="0"/>
              <a:t>Цена од 4.500 долара за тону није преседан</a:t>
            </a:r>
          </a:p>
          <a:p>
            <a:pPr marL="1169288" lvl="2" indent="-318897" defTabSz="850391">
              <a:lnSpc>
                <a:spcPct val="90000"/>
              </a:lnSpc>
              <a:spcAft>
                <a:spcPts val="500"/>
              </a:spcAft>
              <a:defRPr sz="2976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sr-Cyrl-RS" dirty="0" smtClean="0"/>
              <a:t>И са ценом од 9.000 за тону бакра правио губитке</a:t>
            </a:r>
          </a:p>
          <a:p>
            <a:pPr marL="744093" lvl="1" indent="-318897" defTabSz="850391">
              <a:lnSpc>
                <a:spcPct val="90000"/>
              </a:lnSpc>
              <a:spcAft>
                <a:spcPts val="500"/>
              </a:spcAft>
              <a:buChar char="•"/>
              <a:defRPr sz="2976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sr-Cyrl-RS" dirty="0" smtClean="0"/>
              <a:t>Предлаже се УППР: питање нових средстава за пословање</a:t>
            </a:r>
            <a:endParaRPr lang="sr-Cyrl-R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sr-Latn-RS" smtClean="0"/>
              <a:pPr/>
              <a:t>15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78713318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5" name="Shape 12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126" name="image2.png" descr="Historical Copper Prices - Copper Price History Chart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37990" y="188640"/>
            <a:ext cx="8668020" cy="6191441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sr-Latn-RS" smtClean="0"/>
              <a:pPr/>
              <a:t>16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648610252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/>
          </p:cNvSpPr>
          <p:nvPr>
            <p:ph type="body" idx="1"/>
          </p:nvPr>
        </p:nvSpPr>
        <p:spPr>
          <a:xfrm>
            <a:off x="251520" y="908720"/>
            <a:ext cx="8229600" cy="5256584"/>
          </a:xfrm>
          <a:prstGeom prst="rect">
            <a:avLst/>
          </a:prstGeom>
        </p:spPr>
        <p:txBody>
          <a:bodyPr/>
          <a:lstStyle/>
          <a:p>
            <a:pPr marL="312039" indent="-312039" defTabSz="832104">
              <a:spcBef>
                <a:spcPts val="600"/>
              </a:spcBef>
              <a:spcAft>
                <a:spcPts val="600"/>
              </a:spcAft>
              <a:defRPr sz="2912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sr-Cyrl-RS" dirty="0" smtClean="0"/>
              <a:t>Ресавица</a:t>
            </a:r>
          </a:p>
          <a:p>
            <a:pPr marL="728091" lvl="1" indent="-312039" defTabSz="832104">
              <a:spcBef>
                <a:spcPts val="600"/>
              </a:spcBef>
              <a:spcAft>
                <a:spcPts val="600"/>
              </a:spcAft>
              <a:buChar char="•"/>
              <a:defRPr sz="2912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sr-Cyrl-RS" dirty="0" smtClean="0"/>
              <a:t>Годишње субвенције 40 мил евра (по раднику 10.000 евра)</a:t>
            </a:r>
          </a:p>
          <a:p>
            <a:pPr marL="312039" indent="-312039" defTabSz="832104">
              <a:spcBef>
                <a:spcPts val="600"/>
              </a:spcBef>
              <a:spcAft>
                <a:spcPts val="600"/>
              </a:spcAft>
              <a:defRPr sz="2912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sr-Cyrl-RS" dirty="0" smtClean="0"/>
              <a:t>Петрохемија: 10 млрд динара годишњи губитак, не плаћа НИС-у, Србијагасу и ЕПС-у</a:t>
            </a:r>
          </a:p>
          <a:p>
            <a:pPr marL="312039" indent="-312039" defTabSz="832104">
              <a:spcBef>
                <a:spcPts val="600"/>
              </a:spcBef>
              <a:spcAft>
                <a:spcPts val="600"/>
              </a:spcAft>
              <a:defRPr sz="2912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sr-Cyrl-RS" dirty="0" smtClean="0"/>
              <a:t>Припајање наменској индустрији: Јумко и Трајал</a:t>
            </a:r>
          </a:p>
          <a:p>
            <a:pPr marL="312039" indent="-312039" defTabSz="832104">
              <a:spcBef>
                <a:spcPts val="600"/>
              </a:spcBef>
              <a:spcAft>
                <a:spcPts val="600"/>
              </a:spcAft>
              <a:defRPr sz="2912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sr-Cyrl-RS" dirty="0" smtClean="0"/>
              <a:t>Неизвесна продаја: ПКБ и Галеника</a:t>
            </a:r>
          </a:p>
          <a:p>
            <a:pPr marL="312039" indent="-312039" defTabSz="832104">
              <a:spcBef>
                <a:spcPts val="600"/>
              </a:spcBef>
              <a:spcAft>
                <a:spcPts val="600"/>
              </a:spcAft>
              <a:defRPr sz="2912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sr-Cyrl-RS" dirty="0" smtClean="0"/>
              <a:t>Не постоје планови за: ФАП, Каблове Јагодина, Икарбус, Политику</a:t>
            </a:r>
            <a:endParaRPr lang="sr-Cyrl-R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sr-Latn-RS" smtClean="0"/>
              <a:pPr/>
              <a:t>17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13146806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/>
          </p:cNvSpPr>
          <p:nvPr>
            <p:ph type="title"/>
          </p:nvPr>
        </p:nvSpPr>
        <p:spPr>
          <a:xfrm>
            <a:off x="457200" y="134938"/>
            <a:ext cx="8229600" cy="1143001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749808">
              <a:defRPr sz="3607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2. Поред стратешких, планови непознати за друга велика предузећа</a:t>
            </a:r>
          </a:p>
        </p:txBody>
      </p:sp>
      <p:sp>
        <p:nvSpPr>
          <p:cNvPr id="131" name="Shape 131"/>
          <p:cNvSpPr>
            <a:spLocks noGrp="1"/>
          </p:cNvSpPr>
          <p:nvPr>
            <p:ph type="body" idx="1"/>
          </p:nvPr>
        </p:nvSpPr>
        <p:spPr>
          <a:xfrm>
            <a:off x="89396" y="1517997"/>
            <a:ext cx="8791427" cy="5163295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281177" indent="-281177" defTabSz="749808">
              <a:spcBef>
                <a:spcPts val="600"/>
              </a:spcBef>
              <a:defRPr sz="2624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sr-Cyrl-RS" dirty="0" smtClean="0"/>
              <a:t>Железара</a:t>
            </a:r>
          </a:p>
          <a:p>
            <a:pPr marL="656081" lvl="1" indent="-281177" defTabSz="749808">
              <a:spcBef>
                <a:spcPts val="600"/>
              </a:spcBef>
              <a:buChar char="•"/>
              <a:defRPr sz="2624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sr-Cyrl-RS" dirty="0" smtClean="0"/>
              <a:t>Последња субвенција из децембра 2014. од 13 млрд динара потрошена?</a:t>
            </a:r>
          </a:p>
          <a:p>
            <a:pPr marL="656081" lvl="1" indent="-281177" defTabSz="749808">
              <a:spcBef>
                <a:spcPts val="600"/>
              </a:spcBef>
              <a:buChar char="•"/>
              <a:defRPr sz="2624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sr-Cyrl-RS" dirty="0" smtClean="0"/>
              <a:t>Правила ЕУ ограничавају нове интервенције државе</a:t>
            </a:r>
          </a:p>
          <a:p>
            <a:pPr marL="281177" indent="-281177" defTabSz="749808">
              <a:spcBef>
                <a:spcPts val="600"/>
              </a:spcBef>
              <a:defRPr sz="2624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sr-Cyrl-RS" dirty="0" smtClean="0"/>
              <a:t>Симпо: 2013. већ конвертован порески дуг, али губици само расту (од Фонда за развој у 2015. чак 400 </a:t>
            </a:r>
            <a:r>
              <a:rPr lang="sr-Cyrl-RS" smtClean="0"/>
              <a:t>милиона </a:t>
            </a:r>
            <a:r>
              <a:rPr lang="sr-Cyrl-RS" smtClean="0"/>
              <a:t>динара</a:t>
            </a:r>
            <a:r>
              <a:rPr lang="sr-Cyrl-RS" smtClean="0"/>
              <a:t>)</a:t>
            </a:r>
            <a:endParaRPr lang="sr-Cyrl-RS" dirty="0" smtClean="0"/>
          </a:p>
          <a:p>
            <a:pPr marL="281177" indent="-281177" defTabSz="749808">
              <a:spcBef>
                <a:spcPts val="600"/>
              </a:spcBef>
              <a:defRPr sz="2624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sr-Cyrl-RS" dirty="0" smtClean="0"/>
              <a:t>Ласта: раст задужености и губици - потребна и могућа приватизација</a:t>
            </a:r>
          </a:p>
          <a:p>
            <a:pPr marL="281177" indent="-281177" defTabSz="749808">
              <a:spcBef>
                <a:spcPts val="600"/>
              </a:spcBef>
              <a:defRPr sz="2624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sr-Cyrl-RS" dirty="0" smtClean="0"/>
              <a:t>Азотара и МСК: конвертовани дугови у власништво Србијагаса - није решење, МСК добио 600 милиона од Фонда за развој</a:t>
            </a:r>
            <a:endParaRPr lang="sr-Cyrl-R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sr-Latn-RS" smtClean="0"/>
              <a:pPr/>
              <a:t>18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32747689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 idx="4294967295"/>
          </p:nvPr>
        </p:nvSpPr>
        <p:spPr>
          <a:xfrm>
            <a:off x="468313" y="115888"/>
            <a:ext cx="8229600" cy="1143000"/>
          </a:xfrm>
        </p:spPr>
        <p:txBody>
          <a:bodyPr/>
          <a:lstStyle/>
          <a:p>
            <a:pPr eaLnBrk="1" hangingPunct="1"/>
            <a:r>
              <a:rPr lang="sr-Cyrl-C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Борба против сиве економије</a:t>
            </a:r>
            <a:endParaRPr lang="en-US" alt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1" name="Content Placeholder 2"/>
          <p:cNvSpPr>
            <a:spLocks noGrp="1"/>
          </p:cNvSpPr>
          <p:nvPr>
            <p:ph idx="4294967295"/>
          </p:nvPr>
        </p:nvSpPr>
        <p:spPr>
          <a:xfrm>
            <a:off x="107950" y="1557338"/>
            <a:ext cx="9036050" cy="518477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sr-Cyrl-R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  <a:r>
              <a:rPr lang="sr-Cyrl-R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Ефиксаност ПДВ наплате</a:t>
            </a:r>
            <a:endParaRPr lang="sr-Cyrl-CS" alt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sr-Cyrl-CS" altLang="en-US" sz="2400" dirty="0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sr-Cyrl-CS" altLang="en-US" sz="2600" dirty="0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sr-Cyrl-CS" altLang="en-US" sz="2600" dirty="0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sr-Cyrl-CS" altLang="en-US" sz="2600" dirty="0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sr-Cyrl-CS" altLang="en-US" sz="2600" dirty="0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sr-Cyrl-CS" altLang="en-US" sz="2600" dirty="0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sr-Cyrl-CS" altLang="en-US" sz="2600" dirty="0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sr-Cyrl-CS" altLang="en-US" sz="2600" dirty="0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sr-Cyrl-CS" altLang="en-US" sz="2600" dirty="0" smtClean="0">
              <a:latin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</a:pPr>
            <a:endParaRPr lang="sr-Cyrl-RS" altLang="en-US" sz="2200" dirty="0" smtClean="0">
              <a:latin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sr-Cyrl-R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Један корак напред, два корака назад </a:t>
            </a:r>
            <a:endParaRPr lang="en-US" alt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642E1-B317-4766-9F51-B66B9CF2D385}" type="slidenum">
              <a:rPr lang="en-US" altLang="en-US"/>
              <a:pPr/>
              <a:t>19</a:t>
            </a:fld>
            <a:endParaRPr lang="en-US" altLang="en-US"/>
          </a:p>
        </p:txBody>
      </p:sp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988840"/>
            <a:ext cx="5472608" cy="37483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7558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21737" cy="620688"/>
          </a:xfrm>
        </p:spPr>
        <p:txBody>
          <a:bodyPr/>
          <a:lstStyle/>
          <a:p>
            <a:pPr eaLnBrk="1" hangingPunct="1"/>
            <a:r>
              <a:rPr lang="sr-Cyrl-RS" altLang="sr-Latn-RS" sz="3000" dirty="0" smtClean="0">
                <a:latin typeface="Times New Roman" pitchFamily="18" charset="0"/>
                <a:cs typeface="Times New Roman" pitchFamily="18" charset="0"/>
              </a:rPr>
              <a:t>Фискална консолидација и реформе се заустављају а нису остварени циљеви</a:t>
            </a:r>
            <a:endParaRPr lang="sr-Latn-CS" altLang="sr-Latn-RS" sz="3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7504" y="854448"/>
            <a:ext cx="8928992" cy="5814912"/>
          </a:xfrm>
        </p:spPr>
        <p:txBody>
          <a:bodyPr/>
          <a:lstStyle/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Влада је у 2015. пред собом имала три главна задатка: смањење дефицита, реформу јавних предузећа и завршетак приватизације</a:t>
            </a: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Тек извршавање сва три задатка гарантује трајно избегавање кризе јавног дуга</a:t>
            </a: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У 2015. је остварен половичан успех иако је фискални дефицит умањен и више него што је било планирано</a:t>
            </a: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Дефицит је спуштен са огромних 6,6% БДП-а у 2014. на 3,7% БДП-а, али консолидација није завршена</a:t>
            </a: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Дефицит од 3,7% БДП-а не зауставља раст јавног дуга, а план Владе (Фискална стратегија) не доноси чврсте и кредибилне мере за његово даље умањење</a:t>
            </a:r>
          </a:p>
          <a:p>
            <a:pPr lvl="0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Реформе јавних предузећа током 2015. једва да су почеле</a:t>
            </a:r>
            <a:endParaRPr lang="sr-Cyrl-RS"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Добар план за Железнице али се јављају проблему код првих болни</a:t>
            </a:r>
            <a:r>
              <a:rPr lang="sr-Latn-RS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ji</a:t>
            </a:r>
            <a:r>
              <a:rPr lang="sr-Cyrl-RS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х мера, у ЕПС-у и Србијагасу нема суштинских помака</a:t>
            </a: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Решавање статуса предузећа у приватизацији </a:t>
            </a:r>
            <a:r>
              <a:rPr lang="sr-Cyrl-R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 иде по плану</a:t>
            </a:r>
            <a:endParaRPr lang="sr-Cyrl-RS"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Позитивни помаци постоје, али је решена тек трећина проблема (највећи изазови заправо тек предстоје)</a:t>
            </a:r>
          </a:p>
          <a:p>
            <a:pPr marL="457200" lvl="1" indent="0" algn="just" eaLnBrk="1" hangingPunct="1">
              <a:spcBef>
                <a:spcPts val="600"/>
              </a:spcBef>
              <a:spcAft>
                <a:spcPts val="400"/>
              </a:spcAft>
              <a:buNone/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300"/>
              </a:spcBef>
              <a:spcAft>
                <a:spcPts val="200"/>
              </a:spcAft>
              <a:defRPr/>
            </a:pPr>
            <a:endParaRPr lang="sr-Cyrl-R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eaLnBrk="1" hangingPunct="1">
              <a:spcBef>
                <a:spcPts val="300"/>
              </a:spcBef>
              <a:spcAft>
                <a:spcPts val="200"/>
              </a:spcAft>
              <a:buFont typeface="+mj-lt"/>
              <a:buAutoNum type="arabicParenR"/>
              <a:defRPr/>
            </a:pPr>
            <a:endParaRPr lang="sr-Cyrl-R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Bef>
                <a:spcPts val="300"/>
              </a:spcBef>
              <a:spcAft>
                <a:spcPts val="200"/>
              </a:spcAft>
              <a:buNone/>
              <a:defRPr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sr-Cyrl-R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492875"/>
            <a:ext cx="2133600" cy="365125"/>
          </a:xfrm>
        </p:spPr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81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 idx="4294967295"/>
          </p:nvPr>
        </p:nvSpPr>
        <p:spPr>
          <a:xfrm>
            <a:off x="468313" y="115888"/>
            <a:ext cx="8229600" cy="1143000"/>
          </a:xfrm>
        </p:spPr>
        <p:txBody>
          <a:bodyPr/>
          <a:lstStyle/>
          <a:p>
            <a:pPr eaLnBrk="1" hangingPunct="1"/>
            <a:r>
              <a:rPr lang="sr-Cyrl-R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Борба против сиве економије</a:t>
            </a:r>
            <a:endParaRPr lang="en-US" alt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7950" y="1286347"/>
            <a:ext cx="9036050" cy="52578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sr-Cyrl-CS" altLang="en-US" sz="2500" dirty="0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r-Cyrl-CS" alt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Ј</a:t>
            </a:r>
            <a:r>
              <a:rPr lang="sr-Cyrl-CS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едини могући додатни извор прихода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r-Cyrl-CS" alt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Око 1% БДП у наредне три до четири године</a:t>
            </a:r>
          </a:p>
          <a:p>
            <a:pPr marL="457200" lvl="1" indent="0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sr-Cyrl-CS" altLang="en-US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r-Cyrl-CS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Могућности за брза решења су исцрпљене током 2015.</a:t>
            </a:r>
          </a:p>
          <a:p>
            <a:pPr eaLnBrk="1" hangingPunct="1">
              <a:lnSpc>
                <a:spcPct val="80000"/>
              </a:lnSpc>
              <a:defRPr/>
            </a:pPr>
            <a:endParaRPr lang="sr-Cyrl-CS" alt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r-Cyrl-CS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Повећање пореске наплате ће кључно зависити од системских решења и институционалних капацитета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r-Cyrl-CS" alt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Пореска управа, надлежни </a:t>
            </a:r>
            <a:r>
              <a:rPr lang="sr-Cyrl-C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судови</a:t>
            </a:r>
          </a:p>
          <a:p>
            <a:pPr marL="457200" lvl="1" indent="0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sr-Cyrl-CS" alt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r-Cyrl-CS" altLang="en-US" sz="25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 трансформације Пореске управе 2015-2020   </a:t>
            </a:r>
            <a:r>
              <a:rPr lang="sr-Cyrl-CS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је био корак у добром смеру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r-Cyrl-C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Изградња кадровски и оперативно јаке и модерне институције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r-Cyrl-C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Али је примена отежана и веома успорена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en-US" altLang="en-US" sz="2100" dirty="0" smtClean="0">
              <a:latin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642E1-B317-4766-9F51-B66B9CF2D385}" type="slidenum"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20</a:t>
            </a:fld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64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68313" y="115888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sr-Cyrl-C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Национални програм за сузбијање сиве економије</a:t>
            </a:r>
            <a:endParaRPr lang="en-US" alt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7950" y="1772816"/>
            <a:ext cx="8928100" cy="4969297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sr-Cyrl-CS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Непотребна и </a:t>
            </a:r>
            <a:r>
              <a:rPr lang="sr-Cyrl-RS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потенцијално </a:t>
            </a:r>
            <a:r>
              <a:rPr lang="sr-Cyrl-CS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контрапродуктивна стратегија</a:t>
            </a:r>
          </a:p>
          <a:p>
            <a:pPr eaLnBrk="1" hangingPunct="1">
              <a:lnSpc>
                <a:spcPct val="80000"/>
              </a:lnSpc>
              <a:defRPr/>
            </a:pPr>
            <a:endParaRPr lang="sr-Cyrl-CS" alt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r-Cyrl-CS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Стратегију су развијале ненадлежне и некомпетентне институције (РСЈП и НАЛЕД)</a:t>
            </a:r>
          </a:p>
          <a:p>
            <a:pPr eaLnBrk="1" hangingPunct="1">
              <a:lnSpc>
                <a:spcPct val="80000"/>
              </a:lnSpc>
              <a:defRPr/>
            </a:pPr>
            <a:endParaRPr lang="sr-Cyrl-CS" alt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r-Cyrl-CS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Предложена решења у супротности са добром праксом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r-Cyrl-C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Подељена одговорност државних органа уместо концентрације надлежности и одговорности у Пореској управи</a:t>
            </a:r>
          </a:p>
          <a:p>
            <a:pPr marL="457200" lvl="1" indent="0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sr-Cyrl-CS" altLang="en-US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r-Cyrl-CS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Неделотворне популистичке мере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r-Cyrl-C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Такмичење општина у прикупљању фискалних рачуна</a:t>
            </a:r>
          </a:p>
          <a:p>
            <a:pPr marL="457200" lvl="1" indent="0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sr-Cyrl-CS" altLang="en-US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r-Cyrl-CS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Контроверзно фаворизовање </a:t>
            </a:r>
            <a:r>
              <a:rPr lang="sr-Cyrl-CS" alt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онлајн</a:t>
            </a:r>
            <a:r>
              <a:rPr lang="sr-Cyrl-CS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CS" alt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фискализације</a:t>
            </a:r>
            <a:endParaRPr lang="sr-Cyrl-CS" altLang="en-US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642E1-B317-4766-9F51-B66B9CF2D385}" type="slidenum">
              <a:rPr lang="en-US" altLang="en-US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278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 idx="4294967295"/>
          </p:nvPr>
        </p:nvSpPr>
        <p:spPr>
          <a:xfrm>
            <a:off x="468313" y="115888"/>
            <a:ext cx="8229600" cy="1143000"/>
          </a:xfrm>
        </p:spPr>
        <p:txBody>
          <a:bodyPr/>
          <a:lstStyle/>
          <a:p>
            <a:pPr eaLnBrk="1" hangingPunct="1"/>
            <a:r>
              <a:rPr lang="sr-Cyrl-C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Онлајн фискализација</a:t>
            </a:r>
            <a:endParaRPr lang="en-US" alt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7950" y="1700213"/>
            <a:ext cx="8928100" cy="4681537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sr-Cyrl-CS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Фаворизује се без претходне стручне анализе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r-Cyrl-C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2013. године је чак расписан, па стопиран, тендер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sr-Cyrl-CS" alt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r-Cyrl-CS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Коштала би привреду и грађане десетине милиона евра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r-Cyrl-C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Нарочито мала предузећа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sr-Cyrl-CS" alt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r-Cyrl-CS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Искуства из Хрватске нису </a:t>
            </a:r>
            <a:r>
              <a:rPr lang="sr-Cyrl-CS" alt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обећавајућа</a:t>
            </a:r>
            <a:endParaRPr lang="sr-Cyrl-CS" altLang="en-US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sr-Cyrl-CS" alt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r-Cyrl-CS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Студија </a:t>
            </a:r>
            <a:r>
              <a:rPr lang="sr-Cyrl-CS" alt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исплативости</a:t>
            </a:r>
            <a:r>
              <a:rPr lang="sr-Cyrl-CS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CS" alt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онлајн</a:t>
            </a:r>
            <a:r>
              <a:rPr lang="sr-Cyrl-CS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CS" alt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фискализације</a:t>
            </a:r>
            <a:r>
              <a:rPr lang="sr-Cyrl-CS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није објављена са </a:t>
            </a:r>
            <a:r>
              <a:rPr lang="sr-Cyrl-CS" altLang="en-US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sr-Cyrl-CS" altLang="en-US" sz="25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ационалном стратегијом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r-Cyrl-C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Радни материјали су имали велике материјалне пропусте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sr-Cyrl-CS" alt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r-Cyrl-CS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Неопходна је транспарентна професионална дебата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r-Cyrl-C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Кључ за сиву економију је кадровско јачање Пореске управе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642E1-B317-4766-9F51-B66B9CF2D385}" type="slidenum">
              <a:rPr lang="en-US" altLang="en-US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0315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sr-Cyrl-R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Реформа финансирања локалних самоуправа</a:t>
            </a:r>
            <a:endParaRPr lang="en-US" alt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107950" y="1412875"/>
            <a:ext cx="8589963" cy="53292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sr-Cyrl-RS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Штетне измене Закона о финансирању ЛС 2011. године</a:t>
            </a:r>
          </a:p>
          <a:p>
            <a:pPr lvl="1" eaLnBrk="1" hangingPunct="1">
              <a:lnSpc>
                <a:spcPct val="80000"/>
              </a:lnSpc>
            </a:pPr>
            <a:r>
              <a:rPr lang="sr-Cyrl-R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Усвојене упркос оштром противљењу Фискалног савета</a:t>
            </a:r>
          </a:p>
          <a:p>
            <a:pPr eaLnBrk="1" hangingPunct="1">
              <a:lnSpc>
                <a:spcPct val="80000"/>
              </a:lnSpc>
            </a:pPr>
            <a:endParaRPr lang="sr-Cyrl-CS" altLang="en-US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sr-Cyrl-CS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Економска структура расхода на локалу погоршана током 2009-2014 године</a:t>
            </a:r>
          </a:p>
          <a:p>
            <a:pPr lvl="1" eaLnBrk="1" hangingPunct="1">
              <a:lnSpc>
                <a:spcPct val="80000"/>
              </a:lnSpc>
            </a:pPr>
            <a:r>
              <a:rPr lang="sr-Cyrl-C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Капитални расходи смањени за 28%</a:t>
            </a:r>
          </a:p>
          <a:p>
            <a:pPr lvl="1" eaLnBrk="1" hangingPunct="1">
              <a:lnSpc>
                <a:spcPct val="80000"/>
              </a:lnSpc>
            </a:pPr>
            <a:r>
              <a:rPr lang="sr-Cyrl-C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Расходи за добра и услуге повећани за 52%, за запослене 34%,            </a:t>
            </a:r>
            <a:r>
              <a:rPr lang="sr-Latn-R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sr-Cyrl-C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млрд преко законске индексације зарада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sr-Cyrl-CS" altLang="en-US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sr-Cyrl-CS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Локални приходи 2015. су били 10 млрд већи од 2014.</a:t>
            </a:r>
          </a:p>
          <a:p>
            <a:pPr lvl="1" eaLnBrk="1" hangingPunct="1">
              <a:lnSpc>
                <a:spcPct val="80000"/>
              </a:lnSpc>
            </a:pPr>
            <a:r>
              <a:rPr lang="sr-Cyrl-C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Читаво повећање је потрошено, превасходно у децембру</a:t>
            </a:r>
          </a:p>
          <a:p>
            <a:pPr lvl="1" eaLnBrk="1" hangingPunct="1">
              <a:lnSpc>
                <a:spcPct val="80000"/>
              </a:lnSpc>
            </a:pPr>
            <a:r>
              <a:rPr lang="sr-Cyrl-C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Расходи за зараде на локалу већи од законских ограничења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sr-Cyrl-RS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Министарство финансија је израдило нови Закон о финансирању ЛС али се (увелико) касни са усвајањем</a:t>
            </a:r>
            <a:endParaRPr lang="en-US" altLang="en-US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6979A-5EE7-4B46-BD07-7DD3DBEC9A28}" type="slidenum">
              <a:rPr lang="en-US" altLang="en-US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686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8072"/>
          </a:xfrm>
        </p:spPr>
        <p:txBody>
          <a:bodyPr/>
          <a:lstStyle/>
          <a:p>
            <a:pPr eaLnBrk="1" hangingPunct="1"/>
            <a:r>
              <a:rPr lang="sr-Cyrl-RS" altLang="sr-Latn-RS" sz="2900" smtClean="0">
                <a:latin typeface="Times New Roman" pitchFamily="18" charset="0"/>
                <a:cs typeface="Times New Roman" pitchFamily="18" charset="0"/>
              </a:rPr>
              <a:t>Како даље - </a:t>
            </a:r>
            <a:r>
              <a:rPr lang="sr-Cyrl-RS" altLang="sr-Latn-RS" sz="2900" dirty="0" smtClean="0">
                <a:latin typeface="Times New Roman" pitchFamily="18" charset="0"/>
                <a:cs typeface="Times New Roman" pitchFamily="18" charset="0"/>
              </a:rPr>
              <a:t>Неопходне </a:t>
            </a:r>
            <a:r>
              <a:rPr lang="sr-Cyrl-RS" altLang="sr-Latn-RS" sz="2900" smtClean="0">
                <a:latin typeface="Times New Roman" pitchFamily="18" charset="0"/>
                <a:cs typeface="Times New Roman" pitchFamily="18" charset="0"/>
              </a:rPr>
              <a:t>озбиљне мере:</a:t>
            </a:r>
            <a:endParaRPr lang="sr-Latn-CS" altLang="sr-Latn-RS" sz="29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79512" y="700187"/>
            <a:ext cx="8784976" cy="6021288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Неопходно </a:t>
            </a: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је </a:t>
            </a: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стварно </a:t>
            </a: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започети решавање </a:t>
            </a: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суштинских проблема у пословању ЕПС-а и Србијагаса</a:t>
            </a: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Главни проблеми и извори лошег пословања ЕПС-а одавно су познати и крајње је време да се озбиљно суочи с њима </a:t>
            </a: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Потребно је припремити јасан план и хитно започети реформе у Србијагасу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2100" dirty="0" smtClean="0">
                <a:latin typeface="Times New Roman" pitchFamily="18" charset="0"/>
                <a:cs typeface="Times New Roman" pitchFamily="18" charset="0"/>
              </a:rPr>
              <a:t>Нема оправдања за одлагање рокова за решавање статуса највећег броја предузећа </a:t>
            </a:r>
            <a:r>
              <a:rPr lang="sr-Cyrl-RS" sz="2100" dirty="0">
                <a:latin typeface="Times New Roman" pitchFamily="18" charset="0"/>
                <a:cs typeface="Times New Roman" pitchFamily="18" charset="0"/>
              </a:rPr>
              <a:t>у приватизацији (Железара, Галеника, </a:t>
            </a:r>
            <a:r>
              <a:rPr lang="sr-Cyrl-RS" sz="2100" dirty="0" smtClean="0">
                <a:latin typeface="Times New Roman" pitchFamily="18" charset="0"/>
                <a:cs typeface="Times New Roman" pitchFamily="18" charset="0"/>
              </a:rPr>
              <a:t>Азотара, Симпо…)</a:t>
            </a:r>
          </a:p>
          <a:p>
            <a:pPr marL="628650" lvl="1" indent="-360363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У 2016. морао би</a:t>
            </a: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се решити статус предузећа која запошљавају око 35.000 радника (од 55.000 колико још увек ради у овој групи предузећа)</a:t>
            </a:r>
          </a:p>
          <a:p>
            <a:pPr marL="628650" lvl="1" indent="-360363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Решење за РТБ Бор и Ресавицу је у 2016. по свему судећи мало вероватно</a:t>
            </a:r>
          </a:p>
          <a:p>
            <a:pPr marL="222250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Потребно је напокон започети и спровести реформу Пореске управе </a:t>
            </a: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Добар план за то већ постоји, а ефикасније сузбијање сиве економије могло би да повећа јавне приходе за 1% БДП-а у средњем року</a:t>
            </a:r>
          </a:p>
          <a:p>
            <a:pPr marL="222250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Влада мора остати доследна у строгој контроли раста пензија и плата – то је тренутно најважнија мера штедње и нема алтернативу</a:t>
            </a: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355600" lvl="1" indent="0" algn="just" eaLnBrk="1" hangingPunct="1">
              <a:spcBef>
                <a:spcPts val="400"/>
              </a:spcBef>
              <a:spcAft>
                <a:spcPts val="400"/>
              </a:spcAft>
              <a:buNone/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622300" lvl="1" indent="-266700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39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0" y="44450"/>
            <a:ext cx="9144000" cy="720254"/>
          </a:xfrm>
        </p:spPr>
        <p:txBody>
          <a:bodyPr/>
          <a:lstStyle/>
          <a:p>
            <a:pPr eaLnBrk="1" hangingPunct="1"/>
            <a:r>
              <a:rPr lang="sr-Cyrl-RS" altLang="sr-Latn-RS" sz="33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Реформа јавних предузећа је пресудна за успех</a:t>
            </a:r>
            <a:endParaRPr lang="sr-Latn-CS" altLang="sr-Latn-RS" sz="33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832648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ЕПС је највеће јавно предузеће и његово лоше пословање могло би потпуно урушити јавне финансије Србије</a:t>
            </a:r>
          </a:p>
          <a:p>
            <a:pPr marL="4445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Без неопходних реформи велики дуг ЕПС-а (око 1 млрд евра) могао би пасти на терет буџета што би било неиздрживо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Реформски кораци у 2015. били су минимални – предузете мере ни изблиза нису довољне за суштинско унапређење пословања ЕПС-а</a:t>
            </a:r>
          </a:p>
          <a:p>
            <a:pPr marL="4445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Повећана је цена струје (ЕПС-у припало само 3%), организационе промене</a:t>
            </a:r>
          </a:p>
          <a:p>
            <a:pPr marL="355600" indent="-3556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Велики проблем у пословању ЕПС-а је превелики број запослених (најмање 5-10.000), а решавање овог проблема већ касни</a:t>
            </a:r>
          </a:p>
          <a:p>
            <a:pPr marL="4445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У 2016. планирано скромно смањење за свега 1.000 радника, али се ни овај план не спроводи (јер још није потписан колективни уговор: отпремнине)</a:t>
            </a:r>
          </a:p>
          <a:p>
            <a:pPr marL="355600" indent="-3556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Постоје наговештаји да су у 2015. чак и повећани расходе за зараде</a:t>
            </a:r>
          </a:p>
          <a:p>
            <a:pPr marL="4445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Ако се то заиста десило, неодговорно је да се раст плата у ЕПС-у остварује на рачун грађана и повећања цене струје</a:t>
            </a: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x-non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76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9036496" cy="648246"/>
          </a:xfrm>
        </p:spPr>
        <p:txBody>
          <a:bodyPr/>
          <a:lstStyle/>
          <a:p>
            <a:pPr eaLnBrk="1" hangingPunct="1"/>
            <a:r>
              <a:rPr lang="sr-Cyrl-RS" altLang="sr-Latn-RS" sz="3100" dirty="0" smtClean="0">
                <a:latin typeface="Times New Roman" pitchFamily="18" charset="0"/>
                <a:cs typeface="Times New Roman" pitchFamily="18" charset="0"/>
              </a:rPr>
              <a:t>Чека се на решавање и осталих проблема ЕПС-а</a:t>
            </a:r>
            <a:endParaRPr lang="sr-Latn-CS" altLang="sr-Latn-RS" sz="31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7504" y="836712"/>
            <a:ext cx="8856984" cy="5688632"/>
          </a:xfrm>
        </p:spPr>
        <p:txBody>
          <a:bodyPr/>
          <a:lstStyle/>
          <a:p>
            <a:pPr marL="342900" lvl="1" indent="-342900" algn="just" eaLnBrk="1" hangingPunct="1">
              <a:spcBef>
                <a:spcPts val="700"/>
              </a:spcBef>
              <a:spcAft>
                <a:spcPts val="700"/>
              </a:spcAft>
              <a:buFont typeface="Arial" charset="0"/>
              <a:buChar char="•"/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Огроман проблем ЕПС-а је то што не успева да наплати испоручену струју у износу од 15-20 млрд динара годишње</a:t>
            </a:r>
          </a:p>
          <a:p>
            <a:pPr marL="4445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Највећи део тога је резултат неплаћања струје РТБ Бора, Железаре, Петрохемије и других државних предузећа (степен наплате је само 50%)</a:t>
            </a:r>
          </a:p>
          <a:p>
            <a:pPr marL="4445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Дуг ових предузећа према ЕПС-у порастао је за више од 5 млрд динара само у 2015.</a:t>
            </a:r>
          </a:p>
          <a:p>
            <a:pPr marL="342900" lvl="1" indent="-342900" algn="just" eaLnBrk="1" hangingPunct="1">
              <a:spcBef>
                <a:spcPts val="700"/>
              </a:spcBef>
              <a:spcAft>
                <a:spcPts val="700"/>
              </a:spcAft>
              <a:buFont typeface="Arial" charset="0"/>
              <a:buChar char="•"/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Регулисана цена струје је и поред повећања у 2015. далеко испод тржишне и није довољна за одрживо пословање ЕПС-а</a:t>
            </a:r>
          </a:p>
          <a:p>
            <a:pPr marL="4445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Цена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струје коју у Србији плаћају домаћинства убедљиво најнижа је у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Европи: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у првој следећој земљи (Босна и Херцеговина) цена је виша за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око 25%</a:t>
            </a:r>
          </a:p>
          <a:p>
            <a:pPr marL="4445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Повећање цене струје било је и део споразума са ММФ-ом, али се изгледа одлаже</a:t>
            </a:r>
          </a:p>
          <a:p>
            <a:pPr marL="4445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овећање цене има смисла једино уз друге реформе – ЕПС ће га у противном потрошити нерационално (2015?)</a:t>
            </a:r>
          </a:p>
          <a:p>
            <a:pPr marL="355600" indent="-3556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ЕПС трпи велике губитке и због техничких губитака на мрежи, а њихово смањивање донело би озбиљне уштеде овом предузећу</a:t>
            </a:r>
          </a:p>
          <a:p>
            <a:pPr marL="44450" indent="-266700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4445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52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928992" cy="648246"/>
          </a:xfrm>
        </p:spPr>
        <p:txBody>
          <a:bodyPr/>
          <a:lstStyle/>
          <a:p>
            <a:pPr eaLnBrk="1" hangingPunct="1"/>
            <a:r>
              <a:rPr lang="sr-Cyrl-RS" altLang="sr-Latn-RS" sz="3100" dirty="0" smtClean="0">
                <a:latin typeface="Times New Roman" pitchFamily="18" charset="0"/>
                <a:cs typeface="Times New Roman" pitchFamily="18" charset="0"/>
              </a:rPr>
              <a:t>Србијагас је убедљиво највећи трошак за буџет</a:t>
            </a:r>
            <a:endParaRPr lang="sr-Latn-CS" altLang="sr-Latn-RS" sz="31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5315" y="744985"/>
            <a:ext cx="8928992" cy="5976490"/>
          </a:xfrm>
        </p:spPr>
        <p:txBody>
          <a:bodyPr/>
          <a:lstStyle/>
          <a:p>
            <a:pPr marL="342900" lvl="1" indent="-342900" algn="just" eaLnBrk="1" hangingPunct="1">
              <a:spcBef>
                <a:spcPts val="700"/>
              </a:spcBef>
              <a:spcAft>
                <a:spcPts val="700"/>
              </a:spcAft>
              <a:buFont typeface="Arial" charset="0"/>
              <a:buChar char="•"/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Србијагас је већ годинама највећи губиташ српске привреде и ти губици скупо коштају државу </a:t>
            </a:r>
          </a:p>
          <a:p>
            <a:pPr marL="4445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Укупан дуг Србијагаса премашио је 1 млрд евра, а највећи део је гарантовала држава</a:t>
            </a:r>
          </a:p>
          <a:p>
            <a:pPr marL="4445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Због лошег пословања Србијагаса сада гарантовани дугови долазе буџету на наплату (око 200 млн евра годишње)</a:t>
            </a:r>
          </a:p>
          <a:p>
            <a:pPr marL="342900" lvl="1" indent="-342900" algn="just" eaLnBrk="1" hangingPunct="1">
              <a:spcBef>
                <a:spcPts val="700"/>
              </a:spcBef>
              <a:spcAft>
                <a:spcPts val="700"/>
              </a:spcAft>
              <a:buFont typeface="Arial" charset="0"/>
              <a:buChar char="•"/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Главни узрок урушавања пословања Србијагаса је висока ненаплативост испорученог гаса (око 40%)</a:t>
            </a:r>
          </a:p>
          <a:p>
            <a:pPr marL="4445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Да би се то спречило, Србијагас мора престати са испоруком гаса свим неплатишама</a:t>
            </a:r>
          </a:p>
          <a:p>
            <a:pPr marL="342900" lvl="1" indent="-342900" algn="just" eaLnBrk="1" hangingPunct="1">
              <a:spcBef>
                <a:spcPts val="700"/>
              </a:spcBef>
              <a:spcAft>
                <a:spcPts val="700"/>
              </a:spcAft>
              <a:buFont typeface="Arial" charset="0"/>
              <a:buChar char="•"/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Лоша наплата створила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је нови проблем: припајање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неуспешних предузећа већ посрнулом Србијагасу 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4445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Највећи дужници (Азотара, МСК, а раније и Агрожив) припојени су Србијагасу и тако додатно оптеретили његове билансе</a:t>
            </a:r>
          </a:p>
          <a:p>
            <a:pPr marL="4445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Неспорни државни губиташи одржани су у животу на рачун стварања додатних проблема у Србијагасу</a:t>
            </a:r>
          </a:p>
          <a:p>
            <a:pPr marL="177800" lvl="1" indent="0" algn="just" eaLnBrk="1" hangingPunct="1">
              <a:spcBef>
                <a:spcPts val="400"/>
              </a:spcBef>
              <a:spcAft>
                <a:spcPts val="400"/>
              </a:spcAft>
              <a:buNone/>
              <a:defRPr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63500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44450" indent="-266700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4445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9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648246"/>
          </a:xfrm>
        </p:spPr>
        <p:txBody>
          <a:bodyPr/>
          <a:lstStyle/>
          <a:p>
            <a:pPr eaLnBrk="1" hangingPunct="1"/>
            <a:r>
              <a:rPr lang="sr-Cyrl-RS" altLang="sr-Latn-RS" sz="3300" dirty="0" smtClean="0">
                <a:latin typeface="Times New Roman" pitchFamily="18" charset="0"/>
                <a:cs typeface="Times New Roman" pitchFamily="18" charset="0"/>
              </a:rPr>
              <a:t>Реформе у Србијагасу нису ни почеле</a:t>
            </a:r>
            <a:endParaRPr lang="sr-Latn-CS" altLang="sr-Latn-RS" sz="33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7504" y="836712"/>
            <a:ext cx="8928992" cy="5832648"/>
          </a:xfrm>
        </p:spPr>
        <p:txBody>
          <a:bodyPr/>
          <a:lstStyle/>
          <a:p>
            <a:pPr marL="342900" lvl="1" indent="-342900" algn="just" eaLnBrk="1" hangingPunct="1">
              <a:spcBef>
                <a:spcPts val="800"/>
              </a:spcBef>
              <a:spcAft>
                <a:spcPts val="800"/>
              </a:spcAft>
              <a:buFont typeface="Arial" charset="0"/>
              <a:buChar char="•"/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За разлику од других јавних предузећа још увек не постоји никакав план реформи у Србијагасу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444500" lvl="1" indent="-266700"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 2015. није завршена ни релативно безболна организациона промена (усклађивање с прописима Европске енергетске заједнице)</a:t>
            </a:r>
          </a:p>
          <a:p>
            <a:pPr marL="342900" lvl="1" indent="-342900" algn="just" eaLnBrk="1" hangingPunct="1">
              <a:spcBef>
                <a:spcPts val="800"/>
              </a:spcBef>
              <a:spcAft>
                <a:spcPts val="800"/>
              </a:spcAft>
              <a:buFont typeface="Arial" charset="0"/>
              <a:buChar char="•"/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Србијагас ће у 2015. због оштрог пада светских цена енергената забележити нешто бољи резултат, дакле не својом заслугом </a:t>
            </a:r>
          </a:p>
          <a:p>
            <a:pPr marL="444500" lvl="1" indent="-266700"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Пад продајне цене повећао је наплату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за текуће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испоруке гаса, а намирен је и део старог дуга градских топлана (делом и због благе зиме) </a:t>
            </a:r>
          </a:p>
          <a:p>
            <a:pPr marL="342900" lvl="1" indent="-342900" algn="just" eaLnBrk="1" hangingPunct="1">
              <a:spcBef>
                <a:spcPts val="800"/>
              </a:spcBef>
              <a:spcAft>
                <a:spcPts val="800"/>
              </a:spcAft>
              <a:buFont typeface="Arial" charset="0"/>
              <a:buChar char="•"/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Привремени </a:t>
            </a: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„предах“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нажалост није искоришћен за суштинско унапређење пословања овог предузећа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444500" lvl="1" indent="-266700"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Настављене су испоруке гаса неплатишама (Стаклара Параћин), а није ни решен статус губиташа који су припојени Србијагасу (МСК и Азотара)</a:t>
            </a:r>
          </a:p>
          <a:p>
            <a:pPr marL="444500" lvl="1" indent="-266700"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Ипак, привремено побољшање јесте искоришћено за исплату великодушног бонуса запосленима (док сви грађани плаћају огроман цех за претходне дугове)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742950" lvl="2" indent="-342900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44450" indent="-266700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4445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541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06101" y="1306"/>
            <a:ext cx="8928992" cy="648246"/>
          </a:xfrm>
        </p:spPr>
        <p:txBody>
          <a:bodyPr/>
          <a:lstStyle/>
          <a:p>
            <a:pPr eaLnBrk="1" hangingPunct="1"/>
            <a:r>
              <a:rPr lang="sr-Cyrl-RS" altLang="sr-Latn-RS" sz="3100" dirty="0" smtClean="0">
                <a:latin typeface="Times New Roman" pitchFamily="18" charset="0"/>
                <a:cs typeface="Times New Roman" pitchFamily="18" charset="0"/>
              </a:rPr>
              <a:t>Реформе у Железницама кренуле, па застале</a:t>
            </a:r>
            <a:endParaRPr lang="sr-Latn-CS" altLang="sr-Latn-RS" sz="31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5904656"/>
          </a:xfrm>
        </p:spPr>
        <p:txBody>
          <a:bodyPr/>
          <a:lstStyle/>
          <a:p>
            <a:pPr marL="342900" lvl="1" indent="-342900" algn="just" eaLnBrk="1" hangingPunct="1">
              <a:spcBef>
                <a:spcPts val="700"/>
              </a:spcBef>
              <a:spcAft>
                <a:spcPts val="700"/>
              </a:spcAft>
              <a:buFont typeface="Arial" charset="0"/>
              <a:buChar char="•"/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Железнице већ годинама послују нерентабилно и одржавају се захваљујући државним субвенцијама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4445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Годишња буџетска подршка износи око 100 млн евра и скоро све одлази у плате</a:t>
            </a:r>
          </a:p>
          <a:p>
            <a:pPr marL="342900" lvl="1" indent="-342900" algn="just" eaLnBrk="1" hangingPunct="1">
              <a:spcBef>
                <a:spcPts val="700"/>
              </a:spcBef>
              <a:spcAft>
                <a:spcPts val="700"/>
              </a:spcAft>
              <a:buFont typeface="Arial" charset="0"/>
              <a:buChar char="•"/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У 2015. направљен је искорак у добром смеру: извршена је статусна промена и усвојен добар план реформи</a:t>
            </a:r>
          </a:p>
          <a:p>
            <a:pPr marL="4445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Подела Железница на четири предузећа (за превоз пузника, робе, управљање инфраструктуром и холдинг)  је у складу с добром праксом</a:t>
            </a:r>
          </a:p>
          <a:p>
            <a:pPr marL="4445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План реформи циља решавање свих горућих проблема: вишак запослених, нерационална мрежа пруга, ниске цене и наплата, недовољно инвестирање</a:t>
            </a:r>
          </a:p>
          <a:p>
            <a:pPr marL="4445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Унапређен је и систем субвенционисања који уважава принципе ефикасности</a:t>
            </a:r>
          </a:p>
          <a:p>
            <a:pPr marL="342900" lvl="1" indent="-342900" algn="just" eaLnBrk="1" hangingPunct="1">
              <a:spcBef>
                <a:spcPts val="700"/>
              </a:spcBef>
              <a:spcAft>
                <a:spcPts val="700"/>
              </a:spcAft>
              <a:buFont typeface="Arial" charset="0"/>
              <a:buChar char="•"/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Међутим, после почетног успеха застало се са спровођењем овог плана чим су покренуте нешто болније мере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4445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Колебање и отпори синдиката одложили су почетак планираног смањења броја запослених у 2016. за око 2.700 радника </a:t>
            </a:r>
          </a:p>
          <a:p>
            <a:pPr marL="400050" lvl="2" indent="0" algn="just" eaLnBrk="1" hangingPunct="1">
              <a:spcBef>
                <a:spcPts val="400"/>
              </a:spcBef>
              <a:spcAft>
                <a:spcPts val="400"/>
              </a:spcAft>
              <a:buNone/>
              <a:defRPr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44450" indent="-266700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4445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</a:t>
            </a:fld>
            <a:endParaRPr lang="x-non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85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07503" y="116632"/>
            <a:ext cx="8928993" cy="648246"/>
          </a:xfrm>
        </p:spPr>
        <p:txBody>
          <a:bodyPr/>
          <a:lstStyle/>
          <a:p>
            <a:pPr eaLnBrk="1" hangingPunct="1"/>
            <a:r>
              <a:rPr lang="sr-Cyrl-RS" altLang="sr-Latn-RS" sz="3100" dirty="0" smtClean="0">
                <a:latin typeface="Times New Roman" pitchFamily="18" charset="0"/>
                <a:cs typeface="Times New Roman" pitchFamily="18" charset="0"/>
              </a:rPr>
              <a:t>Решавање судбине предузећа у приватизацији је недопустиво споро</a:t>
            </a:r>
            <a:endParaRPr lang="sr-Latn-CS" altLang="sr-Latn-RS" sz="31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79512" y="1124744"/>
            <a:ext cx="8856984" cy="5544616"/>
          </a:xfrm>
        </p:spPr>
        <p:txBody>
          <a:bodyPr/>
          <a:lstStyle/>
          <a:p>
            <a:pPr marL="342900" lvl="1" indent="-342900" algn="just" eaLnBrk="1" hangingPunct="1">
              <a:spcBef>
                <a:spcPts val="500"/>
              </a:spcBef>
              <a:spcAft>
                <a:spcPts val="500"/>
              </a:spcAft>
              <a:buFont typeface="Arial" charset="0"/>
              <a:buChar char="•"/>
              <a:defRPr/>
            </a:pP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Све већи трошкови за предузећа у приватизацији постали су огроман терет за јавне финансије Србије</a:t>
            </a:r>
          </a:p>
          <a:p>
            <a:pPr marL="444500" lvl="1" indent="-266700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Директан или индиректан, кроз неплаћање обавеза према јавним предузећима, пореза, доприноса и др.</a:t>
            </a: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Готово сваке године појави се неко ново предузеће чији опстанак </a:t>
            </a: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зависи од </a:t>
            </a: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буџетске подршке</a:t>
            </a:r>
          </a:p>
          <a:p>
            <a:pPr marL="444500" lvl="1" indent="-266700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Бројна предузећа преживљавају захваљујући кредитима Фонда за </a:t>
            </a: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развој које не враћају (на пример, крајем 2014. Железара Смедерево око 100 млн евра) </a:t>
            </a: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444500" lvl="1" indent="-266700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Ресавица сваке године из буџета добија око 4 млрд динара, што је готово 10.000 евра по радном месту годишње</a:t>
            </a:r>
          </a:p>
          <a:p>
            <a:pPr marL="444500" lvl="1" indent="-266700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Држава већ неколико година отплаћује гарантовани кредит Галенике и многа друга</a:t>
            </a: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342900" lvl="1" indent="-342900" algn="just" eaLnBrk="1" hangingPunct="1">
              <a:spcBef>
                <a:spcPts val="500"/>
              </a:spcBef>
              <a:spcAft>
                <a:spcPts val="500"/>
              </a:spcAft>
              <a:buFont typeface="Arial" charset="0"/>
              <a:buChar char="•"/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Дугогодишње занемаривање овог проблема ће и у наредном периоду довести до непланираног повећања расхода државе</a:t>
            </a: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  <a:p>
            <a:pPr marL="444500" lvl="1" indent="-266700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Најављено је преузимање дуга Петрохемије према НИС-у (85 млн евра), а отплата гарантованог дуга РТБ Бор ће се извесно превалити на буџет</a:t>
            </a: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94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4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1990</TotalTime>
  <Words>2196</Words>
  <Application>Microsoft Office PowerPoint</Application>
  <PresentationFormat>On-screen Show (4:3)</PresentationFormat>
  <Paragraphs>236</Paragraphs>
  <Slides>23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1_Office Theme</vt:lpstr>
      <vt:lpstr>2_Office Theme</vt:lpstr>
      <vt:lpstr>Office Theme</vt:lpstr>
      <vt:lpstr>4_Office Theme</vt:lpstr>
      <vt:lpstr>3_Office Theme</vt:lpstr>
      <vt:lpstr>PowerPoint Presentation</vt:lpstr>
      <vt:lpstr>Фискална консолидација и реформе се заустављају а нису остварени циљеви</vt:lpstr>
      <vt:lpstr>Како даље - Неопходне озбиљне мере:</vt:lpstr>
      <vt:lpstr>Реформа јавних предузећа је пресудна за успех</vt:lpstr>
      <vt:lpstr>Чека се на решавање и осталих проблема ЕПС-а</vt:lpstr>
      <vt:lpstr>Србијагас је убедљиво највећи трошак за буџет</vt:lpstr>
      <vt:lpstr>Реформе у Србијагасу нису ни почеле</vt:lpstr>
      <vt:lpstr>Реформе у Железницама кренуле, па застале</vt:lpstr>
      <vt:lpstr>Решавање судбине предузећа у приватизацији је недопустиво споро</vt:lpstr>
      <vt:lpstr>Фискалне мере недовољне за успех консолидације</vt:lpstr>
      <vt:lpstr>Пројекције јавног дуга Републике Србије 2016-2018  1. Реформе државних предузећа уз замрзавање плата и пензија (зелено) 2. Без замрзавања плата и пензија (плаво) 3. Без реформи државних предузећа (црвено)</vt:lpstr>
      <vt:lpstr>Недовољно одлучно се решава статус предузећа у приватизацији</vt:lpstr>
      <vt:lpstr>У 2016. неопходно и могуће решити статус бар предузећа са 35.000 људи</vt:lpstr>
      <vt:lpstr>Нарочито је важно решити статус две групе преосталих предузећа </vt:lpstr>
      <vt:lpstr>1. Стратешка предузећа</vt:lpstr>
      <vt:lpstr>PowerPoint Presentation</vt:lpstr>
      <vt:lpstr>PowerPoint Presentation</vt:lpstr>
      <vt:lpstr>2. Поред стратешких, планови непознати за друга велика предузећа</vt:lpstr>
      <vt:lpstr>Борба против сиве економије</vt:lpstr>
      <vt:lpstr>Борба против сиве економије</vt:lpstr>
      <vt:lpstr>Национални програм за сузбијање сиве економије</vt:lpstr>
      <vt:lpstr>Онлајн фискализација</vt:lpstr>
      <vt:lpstr>Реформа финансирања локалних самоуправа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Расходи у ребалансу</dc:title>
  <dc:creator>Vladimir Vuckovic</dc:creator>
  <cp:lastModifiedBy>Slobodan Minic</cp:lastModifiedBy>
  <cp:revision>188</cp:revision>
  <cp:lastPrinted>2016-03-02T08:02:38Z</cp:lastPrinted>
  <dcterms:created xsi:type="dcterms:W3CDTF">2014-10-24T08:04:53Z</dcterms:created>
  <dcterms:modified xsi:type="dcterms:W3CDTF">2016-03-03T07:54:18Z</dcterms:modified>
</cp:coreProperties>
</file>