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9"/>
  </p:notesMasterIdLst>
  <p:sldIdLst>
    <p:sldId id="265" r:id="rId6"/>
    <p:sldId id="266" r:id="rId7"/>
    <p:sldId id="273" r:id="rId8"/>
    <p:sldId id="290" r:id="rId9"/>
    <p:sldId id="275" r:id="rId10"/>
    <p:sldId id="291" r:id="rId11"/>
    <p:sldId id="292" r:id="rId12"/>
    <p:sldId id="293" r:id="rId13"/>
    <p:sldId id="276" r:id="rId14"/>
    <p:sldId id="294" r:id="rId15"/>
    <p:sldId id="308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7906" autoAdjust="0"/>
  </p:normalViewPr>
  <p:slideViewPr>
    <p:cSldViewPr>
      <p:cViewPr>
        <p:scale>
          <a:sx n="66" d="100"/>
          <a:sy n="66" d="100"/>
        </p:scale>
        <p:origin x="-161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73828607746902E-2"/>
          <c:y val="3.5891410203040625E-2"/>
          <c:w val="0.79169662088203097"/>
          <c:h val="0.80859042991109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'Fiskalna strategija'!$J$24</c:f>
              <c:strCache>
                <c:ptCount val="1"/>
                <c:pt idx="0">
                  <c:v>Планирани дефицит (Фискална стратегија)</c:v>
                </c:pt>
              </c:strCache>
            </c:strRef>
          </c:tx>
          <c:spPr>
            <a:solidFill>
              <a:srgbClr val="9BD4FF"/>
            </a:solidFill>
            <a:ln>
              <a:noFill/>
            </a:ln>
          </c:spPr>
          <c:invertIfNegative val="0"/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strategija'!$J$25:$J$30</c:f>
              <c:numCache>
                <c:formatCode>General</c:formatCode>
                <c:ptCount val="6"/>
                <c:pt idx="0">
                  <c:v>5.5</c:v>
                </c:pt>
                <c:pt idx="1">
                  <c:v>6.6</c:v>
                </c:pt>
                <c:pt idx="2">
                  <c:v>3.7</c:v>
                </c:pt>
                <c:pt idx="3">
                  <c:v>4</c:v>
                </c:pt>
                <c:pt idx="4">
                  <c:v>2.65</c:v>
                </c:pt>
                <c:pt idx="5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99648"/>
        <c:axId val="6301184"/>
      </c:barChart>
      <c:lineChart>
        <c:grouping val="standard"/>
        <c:varyColors val="0"/>
        <c:ser>
          <c:idx val="1"/>
          <c:order val="1"/>
          <c:tx>
            <c:strRef>
              <c:f>'Fiskalna strategija'!$K$24</c:f>
              <c:strCache>
                <c:ptCount val="1"/>
                <c:pt idx="0">
                  <c:v>Реформе + замрзавање плата и пензија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strategija'!$K$25:$K$30</c:f>
              <c:numCache>
                <c:formatCode>0.0%</c:formatCode>
                <c:ptCount val="6"/>
                <c:pt idx="0">
                  <c:v>0.61438043915138707</c:v>
                </c:pt>
                <c:pt idx="1">
                  <c:v>0.71799999999999997</c:v>
                </c:pt>
                <c:pt idx="2">
                  <c:v>0.77033010291304516</c:v>
                </c:pt>
                <c:pt idx="3">
                  <c:v>0.79608016822901795</c:v>
                </c:pt>
                <c:pt idx="4">
                  <c:v>0.79083738047031349</c:v>
                </c:pt>
                <c:pt idx="5">
                  <c:v>0.76086614292478927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'Fiskalna strategija'!$L$24</c:f>
              <c:strCache>
                <c:ptCount val="1"/>
                <c:pt idx="0">
                  <c:v>Без замрзавања плата и пензија</c:v>
                </c:pt>
              </c:strCache>
            </c:strRef>
          </c:tx>
          <c:spPr>
            <a:ln w="22225">
              <a:solidFill>
                <a:srgbClr val="0070C0"/>
              </a:solidFill>
              <a:prstDash val="lgDash"/>
            </a:ln>
          </c:spPr>
          <c:marker>
            <c:symbol val="none"/>
          </c:marker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strategija'!$L$25:$L$30</c:f>
              <c:numCache>
                <c:formatCode>General</c:formatCode>
                <c:ptCount val="6"/>
                <c:pt idx="2" formatCode="0.0%">
                  <c:v>0.77033010291304516</c:v>
                </c:pt>
                <c:pt idx="3" formatCode="0.0%">
                  <c:v>0.79608016822901795</c:v>
                </c:pt>
                <c:pt idx="4" formatCode="0.0%">
                  <c:v>0.80994397142845564</c:v>
                </c:pt>
                <c:pt idx="5" formatCode="0.0%">
                  <c:v>0.81770850199595069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'Fiskalna strategija'!$M$24</c:f>
              <c:strCache>
                <c:ptCount val="1"/>
                <c:pt idx="0">
                  <c:v>Без реформи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2"/>
            <c:marker>
              <c:symbol val="circle"/>
              <c:size val="8"/>
              <c:spPr>
                <a:solidFill>
                  <a:srgbClr val="0070C0"/>
                </a:solidFill>
                <a:ln>
                  <a:noFill/>
                </a:ln>
              </c:spPr>
            </c:marker>
            <c:bubble3D val="0"/>
          </c:dPt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strategija'!$M$25:$M$30</c:f>
              <c:numCache>
                <c:formatCode>General</c:formatCode>
                <c:ptCount val="6"/>
                <c:pt idx="2" formatCode="0.0%">
                  <c:v>0.77</c:v>
                </c:pt>
                <c:pt idx="3" formatCode="0.0%">
                  <c:v>0.80588158984361913</c:v>
                </c:pt>
                <c:pt idx="4" formatCode="0.0%">
                  <c:v>0.83518916760385353</c:v>
                </c:pt>
                <c:pt idx="5" formatCode="0.0%">
                  <c:v>0.86571697566573802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7568"/>
        <c:axId val="6303104"/>
      </c:lineChart>
      <c:catAx>
        <c:axId val="62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6301184"/>
        <c:crosses val="autoZero"/>
        <c:auto val="1"/>
        <c:lblAlgn val="ctr"/>
        <c:lblOffset val="100"/>
        <c:noMultiLvlLbl val="0"/>
      </c:catAx>
      <c:valAx>
        <c:axId val="6301184"/>
        <c:scaling>
          <c:orientation val="minMax"/>
          <c:max val="8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sr-Cyrl-RS" sz="1200"/>
                  <a:t>Фискални дефицит (% БДП-а)</a:t>
                </a:r>
              </a:p>
            </c:rich>
          </c:tx>
          <c:layout>
            <c:manualLayout>
              <c:xMode val="edge"/>
              <c:yMode val="edge"/>
              <c:x val="5.7342607958758519E-3"/>
              <c:y val="0.2369898779916908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6299648"/>
        <c:crosses val="autoZero"/>
        <c:crossBetween val="between"/>
        <c:majorUnit val="1"/>
      </c:valAx>
      <c:valAx>
        <c:axId val="6303104"/>
        <c:scaling>
          <c:orientation val="minMax"/>
          <c:min val="0.60000000000000009"/>
        </c:scaling>
        <c:delete val="0"/>
        <c:axPos val="r"/>
        <c:title>
          <c:tx>
            <c:rich>
              <a:bodyPr/>
              <a:lstStyle/>
              <a:p>
                <a:pPr>
                  <a:defRPr sz="1200"/>
                </a:pPr>
                <a:r>
                  <a:rPr lang="sr-Cyrl-RS" sz="1200"/>
                  <a:t>Јавни дуг (% БДП-а)</a:t>
                </a:r>
              </a:p>
            </c:rich>
          </c:tx>
          <c:layout>
            <c:manualLayout>
              <c:xMode val="edge"/>
              <c:yMode val="edge"/>
              <c:x val="0.95572519802737665"/>
              <c:y val="0.28031030190089851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317568"/>
        <c:crosses val="max"/>
        <c:crossBetween val="between"/>
      </c:valAx>
      <c:catAx>
        <c:axId val="6317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03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496616363657324E-2"/>
          <c:y val="0.88623070173693852"/>
          <c:w val="0.95333837328259818"/>
          <c:h val="9.2680663373844632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3.3.2016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56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81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5414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1535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4937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278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558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80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147-36A9-4C96-8E2C-9C7F7BCB09D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66AA-53EF-4CBC-88AB-AB7C61E8D39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AE89-79F3-48D9-8A88-42DED1C408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9DF24-3D4C-4A90-B23D-5FAFD8B5EC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835C-04AA-48FE-92E9-8C7DD66245D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3FAA-C6D6-4EB4-B412-305863E53EF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C914-5A55-4FE1-BC25-81B0A573AB1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FA8A-75CF-4EA8-B1C2-E820E9D886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1AD6-6790-462D-82B8-034817493AA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9F07-62B3-4613-8034-1A31B851DD6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6C6B-DD76-410B-9D59-D45D93C75F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C2A4-F165-41F2-9440-E26EAE41D0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AB94-D21A-4319-9228-3F4E6B3637C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5949-AD2F-4CD4-9530-B8D3BDCFDB2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2568-D769-4E7B-8806-2FB616B0ED0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274996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736687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895546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109859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471047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798935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58157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87F-D25A-4C25-9D73-A451E98D171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477823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311391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179597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4481693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80534-647A-4DDE-BBD6-0B6AE4867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82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979A-5EE7-4B46-BD07-7DD3DBEC9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28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CA10-3202-470A-80BE-290EDFBA0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3605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30384-AC5B-493B-A0CB-D9DFAE780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022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C114-C5AE-46BE-B8A8-AC54C76B0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70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CA114-59A9-4917-B113-1C598EB08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45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17D9-5366-4D93-84BF-A395F14ED4E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2E1-B317-4766-9F51-B66B9CF2D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6573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E0E52-C88D-4243-AD19-7459F840B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20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8C214-381C-4ABF-A164-221E58BFC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536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45F8-CC34-4B98-A9DF-C4B19889C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685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EA0EF-5FC7-46A4-8DA1-4BFAB1676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464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588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56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91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113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54BA-B6CC-4C96-B7F0-A90C326270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332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778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133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490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05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6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5CCF-7955-47B7-8F56-2255C782A21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D30B6-2823-4614-9492-134BACBFCA0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E252-531A-49C5-9BAA-5F884AE036B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235C-C80F-4D79-AA8E-B6C95D78D48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86072-0571-4D7B-971F-39D0B4DA628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60A70-4DDB-4245-B599-4CA7CBFE6B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3.3.2016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sym typeface="Calibri"/>
              </a:rPr>
              <a:pPr hangingPunct="0"/>
              <a:t>‹#›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6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F16F6-5865-43E6-940D-70358D8DDBC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94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6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220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ru-RU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ОЦЕНА ФИСКАЛНЕ СТРАТЕГИЈЕ ЗА 2016. ГОДИНУ</a:t>
            </a:r>
          </a:p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ru-RU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ПРОБЛЕМИ У СПРОВОЂЕЊУ СТРУКТУРНИХ РЕФОРМИ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8993" cy="648246"/>
          </a:xfrm>
        </p:spPr>
        <p:txBody>
          <a:bodyPr/>
          <a:lstStyle/>
          <a:p>
            <a:pPr eaLnBrk="1" hangingPunct="1"/>
            <a:r>
              <a:rPr lang="sr-Cyrl-RS" altLang="sr-Latn-RS" sz="3100" dirty="0" smtClean="0">
                <a:latin typeface="Times New Roman" pitchFamily="18" charset="0"/>
                <a:cs typeface="Times New Roman" pitchFamily="18" charset="0"/>
              </a:rPr>
              <a:t>Фискалне мере недовољне за успех консолидације</a:t>
            </a:r>
            <a:endParaRPr lang="sr-Latn-CS" altLang="sr-Latn-R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0465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Фискалној стратегији планира се снажно смањење расхода државе и обарање дефицита на 1,8% БДП-а у 2018. – што је добар циљ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 смањење дефицита са 3,7% БДП-а у 2015. потребне су трајне уштеде од око 2,3% БДП-а, јер је „прави“ дефицит с којим се ушло у 2016. нешто преко 4% БДП-а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Иза овог плана не стоје довољно снажне и кредибилне мере које би осигурале планирано заустављање раста јавног дуга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Рационализација броја запослених је од почетка нереална и осуђена на неуспех те неће дати планиране уштеде (преамбициозни планови без прецизних анализа)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Од замрзавања пензија и плата се већ одустало, а најављена су и нова повећања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Смањење субвенција се годинама планира без добро припремљених мера (пољопривреда, јавни медијски сервиси...)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Постоји реална опасност да се оствари свега 0,5% БДП-а трајних уштеда и дефицит трајно задржи на нивоу од око 3,5% БДП-а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 зауставља раст јавног дуга у односу на БДП и Србија би се поново приближила избијању кризе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77473" cy="1988840"/>
          </a:xfrm>
        </p:spPr>
        <p:txBody>
          <a:bodyPr/>
          <a:lstStyle/>
          <a:p>
            <a:pPr indent="176213" eaLnBrk="1" hangingPunct="1"/>
            <a:r>
              <a:rPr lang="sr-Cyrl-RS" altLang="sr-Latn-RS" sz="2600" dirty="0" smtClean="0">
                <a:latin typeface="Times New Roman" pitchFamily="18" charset="0"/>
                <a:cs typeface="Times New Roman" pitchFamily="18" charset="0"/>
              </a:rPr>
              <a:t>Пројекције јавног дуга Републике Србије 2016-2018</a:t>
            </a:r>
            <a:r>
              <a:rPr lang="sr-Cyrl-RS" altLang="sr-Latn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alt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altLang="sr-Latn-R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altLang="sr-Latn-RS" sz="2000" dirty="0" smtClean="0">
                <a:latin typeface="Times New Roman" pitchFamily="18" charset="0"/>
                <a:cs typeface="Times New Roman" pitchFamily="18" charset="0"/>
              </a:rPr>
              <a:t>. Реформе државних предузећа уз замрзавање плата и пензија (зелено)</a:t>
            </a:r>
            <a:br>
              <a:rPr lang="sr-Cyrl-RS" altLang="sr-Latn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000" dirty="0" smtClean="0">
                <a:latin typeface="Times New Roman" pitchFamily="18" charset="0"/>
                <a:cs typeface="Times New Roman" pitchFamily="18" charset="0"/>
              </a:rPr>
              <a:t>2. Без замрзавања плата и пензија (плаво)</a:t>
            </a:r>
            <a:br>
              <a:rPr lang="sr-Cyrl-RS" altLang="sr-Latn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000" dirty="0" smtClean="0">
                <a:latin typeface="Times New Roman" pitchFamily="18" charset="0"/>
                <a:cs typeface="Times New Roman" pitchFamily="18" charset="0"/>
              </a:rPr>
              <a:t>3. Без реформи државних предузећа (црвено)</a:t>
            </a:r>
            <a:endParaRPr lang="sr-Latn-CS" altLang="sr-Latn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90859"/>
              </p:ext>
            </p:extLst>
          </p:nvPr>
        </p:nvGraphicFramePr>
        <p:xfrm>
          <a:off x="1187624" y="1988840"/>
          <a:ext cx="6912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6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421195" y="109539"/>
            <a:ext cx="8229601" cy="871190"/>
          </a:xfrm>
          <a:prstGeom prst="rect">
            <a:avLst/>
          </a:prstGeom>
        </p:spPr>
        <p:txBody>
          <a:bodyPr>
            <a:noAutofit/>
          </a:bodyPr>
          <a:lstStyle>
            <a:lvl1pPr defTabSz="850391">
              <a:defRPr sz="362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sr-Cyrl-RS" sz="3100" dirty="0" smtClean="0"/>
              <a:t>Недовољно одлучно се решава статус предузећа у приватизацији</a:t>
            </a:r>
            <a:endParaRPr lang="sr-Cyrl-RS" sz="3100" dirty="0"/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125759" y="1124744"/>
            <a:ext cx="8820472" cy="555416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Скроман број приватизација, а стечају препуштена углавном мала предузећа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Само трећина запослених (25.000) није више на државним финансијама (од тога само око 2.000 кроз приватизацију)</a:t>
            </a:r>
          </a:p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Позитивно: у стечају и неки велики системи (ИМТ, ИМР, 14. октобар, Фабрика вагона Краљево, Прва петолетка)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То показује да је могуће донети чврсту одлуку и за осетљива предузећа</a:t>
            </a:r>
          </a:p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Неке одлуке нису одговарајуће:</a:t>
            </a:r>
            <a:endParaRPr lang="sr-Cyrl-RS" sz="2400" dirty="0" smtClean="0"/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Припајање јавним предузећима (наменска индустрија, водопривреда)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Унапред припремљени план реорганизације (УППР) уместо стечаја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Специјални статуси (бање, рехабилитација)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sz="2300" dirty="0" smtClean="0"/>
              <a:t>Понекад ни стечај није коначно решење: ФРА Чачак</a:t>
            </a:r>
            <a:endParaRPr lang="sr-Cyrl-RS" sz="2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1815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7615" y="6048845"/>
            <a:ext cx="8784978" cy="4900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13231">
              <a:defRPr sz="2184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sr-Cyrl-RS" dirty="0" smtClean="0"/>
              <a:t>У 2016. неопходно и могуће решити статус бар предузећа са 35.000 људи</a:t>
            </a:r>
            <a:endParaRPr lang="sr-Cyrl-RS" dirty="0"/>
          </a:p>
        </p:txBody>
      </p:sp>
      <p:pic>
        <p:nvPicPr>
          <p:cNvPr id="11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66" y="28570"/>
            <a:ext cx="9134131" cy="583264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485097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49808">
              <a:defRPr sz="360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sr-Cyrl-RS" dirty="0" smtClean="0"/>
              <a:t>Нарочито је важно решити статус две групе преосталих предузећа </a:t>
            </a:r>
            <a:endParaRPr lang="sr-Cyrl-RS" dirty="0"/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67461" indent="-267461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1</a:t>
            </a:r>
            <a:r>
              <a:rPr lang="sr-Cyrl-RS" dirty="0" smtClean="0"/>
              <a:t>. Једанаест тзв. стратешких предузећа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Char char="•"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18.500 запослених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Char char="•"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Губиташи, заштићени од плаћања обавеза према приватним и државним повериоцима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Char char="•"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Досадашњи буџетски трошак 2 млрд евра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Char char="•"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У овој години коштају вероватно око 200 мил евра, а од следеће још већи државни трошак (уколико се не приватизују/оду у стечај)</a:t>
            </a:r>
          </a:p>
          <a:p>
            <a:pPr marL="267461" indent="-267461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2. Предузећа с непознатим плановима и исходима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Char char="•"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11.000 запослених у пет предузећа: Железара, Ласта, Симпо, Азотара, МСК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8424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0" y="84138"/>
            <a:ext cx="9036496" cy="114300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1. Стратешка предузећа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03447" y="1270000"/>
            <a:ext cx="8229601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18897" indent="-318897" defTabSz="850391">
              <a:lnSpc>
                <a:spcPct val="90000"/>
              </a:lnSpc>
              <a:spcAft>
                <a:spcPts val="500"/>
              </a:spcAft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РТБ Бор</a:t>
            </a:r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Укупне обавезе 1,2 млрд евра; не плаћа обавезе према држави и јавним предузећима; добијао кредите Фонда за развој; извесно активирање гарантованог дуга</a:t>
            </a:r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Цена од 4.500 долара за тону није преседан</a:t>
            </a:r>
          </a:p>
          <a:p>
            <a:pPr marL="1169288" lvl="2" indent="-318897" defTabSz="850391">
              <a:lnSpc>
                <a:spcPct val="90000"/>
              </a:lnSpc>
              <a:spcAft>
                <a:spcPts val="500"/>
              </a:spcAft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И са ценом од 9.000 за тону бакра правио губитке</a:t>
            </a:r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Предлаже се УППР: питање нових средстава за пословање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7133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6" name="image2.png" descr="Historical Copper Prices - Copper Price History Char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990" y="188640"/>
            <a:ext cx="8668020" cy="619144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861025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229600" cy="5256584"/>
          </a:xfrm>
          <a:prstGeom prst="rect">
            <a:avLst/>
          </a:prstGeom>
        </p:spPr>
        <p:txBody>
          <a:bodyPr/>
          <a:lstStyle/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Ресавица</a:t>
            </a:r>
          </a:p>
          <a:p>
            <a:pPr marL="728091" lvl="1" indent="-312039" defTabSz="832104">
              <a:spcBef>
                <a:spcPts val="600"/>
              </a:spcBef>
              <a:spcAft>
                <a:spcPts val="600"/>
              </a:spcAft>
              <a:buChar char="•"/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Годишње субвенције 40 мил евра (по раднику 10.000 евра)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Петрохемија: 10 млрд динара годишњи губитак, не плаћа НИС-у, Србијагасу и ЕПС-у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Припајање наменској индустрији: Јумко и Трајал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Неизвесна продаја: ПКБ и Галеника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Не постоје планови за: ФАП, Каблове Јагодина, Икарбус, Политику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1468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49808">
              <a:defRPr sz="360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2. Поред стратешких, планови непознати за друга велика предузећа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89396" y="1517997"/>
            <a:ext cx="8791427" cy="51632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Железара</a:t>
            </a:r>
          </a:p>
          <a:p>
            <a:pPr marL="656081" lvl="1" indent="-281177" defTabSz="749808">
              <a:spcBef>
                <a:spcPts val="600"/>
              </a:spcBef>
              <a:buChar char="•"/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Последња субвенција из децембра 2014. од 13 млрд динара потрошена?</a:t>
            </a:r>
          </a:p>
          <a:p>
            <a:pPr marL="656081" lvl="1" indent="-281177" defTabSz="749808">
              <a:spcBef>
                <a:spcPts val="600"/>
              </a:spcBef>
              <a:buChar char="•"/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Правила ЕУ ограничавају нове интервенције државе</a:t>
            </a:r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Симпо: 2013. већ конвертован порески дуг, али губици само расту (од Фонда за развој у 2015. чак 400 </a:t>
            </a:r>
            <a:r>
              <a:rPr lang="sr-Cyrl-RS" smtClean="0"/>
              <a:t>милиона </a:t>
            </a:r>
            <a:r>
              <a:rPr lang="sr-Cyrl-RS" smtClean="0"/>
              <a:t>динара</a:t>
            </a:r>
            <a:r>
              <a:rPr lang="sr-Cyrl-RS" smtClean="0"/>
              <a:t>)</a:t>
            </a:r>
            <a:endParaRPr lang="sr-Cyrl-RS" dirty="0" smtClean="0"/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Ласта: раст задужености и губици - потребна и могућа приватизација</a:t>
            </a:r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 smtClean="0"/>
              <a:t>Азотара и МСК: конвертовани дугови у власништво Србијагаса - није решење, МСК добио 600 милиона од Фонда за развој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7476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Cyrl-C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Борба против сиве економије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4294967295"/>
          </p:nvPr>
        </p:nvSpPr>
        <p:spPr>
          <a:xfrm>
            <a:off x="107950" y="1557338"/>
            <a:ext cx="9036050" cy="51847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sr-Cyrl-R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Cyrl-R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Ефиксаност ПДВ наплате</a:t>
            </a:r>
            <a:endParaRPr lang="sr-Cyrl-C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sr-Cyrl-RS" altLang="en-US" sz="22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корак напред, два корака назад </a:t>
            </a: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5472608" cy="3748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5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Фискална консолидација и реформе се заустављају а нису остварени циљеви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54448"/>
            <a:ext cx="8928992" cy="58149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Влада је у 2015. пред собом имала три главна задатка: смањење дефицита, реформу јавних предузећа и завршетак приватизације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Тек извршавање сва три задатка гарантује трајно избегавање кризе јавног дуга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2015. је остварен половичан успех иако је фискални дефицит умањен и више него што је било планирано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Дефицит је спуштен са огромних 6,6% БДП-а у 2014. на 3,7% БДП-а, али консолидација није завршена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Дефицит од 3,7% БДП-а не зауставља раст јавног дуга, а план Владе (Фискална стратегија) не доноси чврсте и кредибилне мере за његово даље умањење</a:t>
            </a:r>
          </a:p>
          <a:p>
            <a:pPr lvl="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Реформе јавних предузећа током 2015. једва да су почеле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Добар план за Железнице али се јављају проблему код првих болни</a:t>
            </a:r>
            <a:r>
              <a:rPr lang="sr-Latn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 мера, у ЕПС-у и Србијагасу нема суштинских помака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Решавање статуса предузећа у приватизацији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иде по плану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Позитивни помаци постоје, али је решена тек трећина проблема (највећи изазови заправо тек предстоје)</a:t>
            </a:r>
          </a:p>
          <a:p>
            <a:pPr marL="457200" lvl="1" indent="0" algn="just" eaLnBrk="1" hangingPunct="1">
              <a:spcBef>
                <a:spcPts val="6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492875"/>
            <a:ext cx="2133600" cy="365125"/>
          </a:xfrm>
        </p:spPr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Борба против сиве економије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286347"/>
            <a:ext cx="9036050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 могући додатни извор прихода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 1% БДП у наредне три до четири године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Могућности за брза решења су исцрпљене током 2015.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пореске наплате ће кључно зависити од системских решења и институционалних капацитета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Пореска управа, надлежни </a:t>
            </a: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трансформације Пореске управе 2015-2020   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био корак у добром смеру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Изградња кадровски и оперативно јаке и модерне институције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 је примена отежана и веома успорена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 програм за сузбијање сиве економије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772816"/>
            <a:ext cx="8928100" cy="496929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Непотребна и </a:t>
            </a: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потенцијално 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контрапродуктивна стратегија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Стратегију су развијале ненадлежне и некомпетентне институције (РСЈП и НАЛЕД)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Предложена решења у супротности са добром праксом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Подељена одговорност државних органа уместо концентрације надлежности и одговорности у Пореској управи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Неделотворне популистичке мере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Такмичење општина у прикупљању фискалних рачуна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Контроверзно фаворизовање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онлајн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фискализације</a:t>
            </a:r>
            <a:endParaRPr lang="sr-Cyrl-C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7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Cyrl-C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Онлајн фискализација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700213"/>
            <a:ext cx="8928100" cy="46815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Фаворизује се без претходне стручне анализе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2013. године је чак расписан, па стопиран, тендер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Коштала би привреду и грађане десетине милиона евра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Нарочито мала предузећа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Искуства из Хрватске нису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обећавајућа</a:t>
            </a:r>
            <a:endParaRPr lang="sr-Cyrl-C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исплативости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онлајн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фискализације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није објављена са </a:t>
            </a:r>
            <a:r>
              <a:rPr lang="sr-Cyrl-CS" alt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C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ационалном стратегијом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Радни материјали су имали велике материјалне пропусте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је транспарентна професионална дебата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Кључ за сиву економију је кадровско јачање Пореске управе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3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финансирања локалних самоуправа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7950" y="1412875"/>
            <a:ext cx="8589963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Штетне измене Закона о финансирању ЛС 2011. године</a:t>
            </a:r>
          </a:p>
          <a:p>
            <a:pPr lvl="1" eaLnBrk="1" hangingPunct="1">
              <a:lnSpc>
                <a:spcPct val="80000"/>
              </a:lnSpc>
            </a:pPr>
            <a:r>
              <a:rPr lang="sr-Cyrl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Усвојене упркос оштром противљењу Фискалног савета</a:t>
            </a:r>
          </a:p>
          <a:p>
            <a:pPr eaLnBrk="1" hangingPunct="1">
              <a:lnSpc>
                <a:spcPct val="80000"/>
              </a:lnSpc>
            </a:pPr>
            <a:endParaRPr lang="sr-Cyrl-C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Економска структура расхода на локалу погоршана током 2009-2014 године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Капитални расходи смањени за 28%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за добра и услуге повећани за 52%, за запослене 34%,            </a:t>
            </a:r>
            <a:r>
              <a:rPr lang="sr-Latn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млрд преко законске индексације зарада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Локални приходи 2015. су били 10 млрд већи од 2014.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Читаво повећање је потрошено, превасходно у децембру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за зараде на локалу већи од законских ограничења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финансија је израдило нови Закон о финансирању ЛС али се (увелико) касни са усвајањем</a:t>
            </a:r>
            <a:endParaRPr lang="en-U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979A-5EE7-4B46-BD07-7DD3DBEC9A28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8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Како даље - </a:t>
            </a:r>
            <a:r>
              <a:rPr lang="sr-Cyrl-RS" altLang="sr-Latn-RS" sz="2900" dirty="0" smtClean="0">
                <a:latin typeface="Times New Roman" pitchFamily="18" charset="0"/>
                <a:cs typeface="Times New Roman" pitchFamily="18" charset="0"/>
              </a:rPr>
              <a:t>Неопходне </a:t>
            </a:r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озбиљне мере: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700187"/>
            <a:ext cx="8784976" cy="602128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Неопходно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стварно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започети решавање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суштинских проблема у пословању ЕПС-а и Србијагаса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Главни проблеми и извори лошег пословања ЕПС-а одавно су познати и крајње је време да се озбиљно суочи с њима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Потребно је припремити јасан план и хитно започети реформе у Србијагасу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Нема оправдања за одлагање рокова за решавање статуса највећег броја предузећа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 приватизацији (Железара, Галеника,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Азотара, Симпо…)</a:t>
            </a:r>
          </a:p>
          <a:p>
            <a:pPr marL="628650" lvl="1" indent="-3603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2016. морао би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се решити статус предузећа која запошљавају око 35.000 радника (од 55.000 колико још увек ради у овој групи предузећа)</a:t>
            </a:r>
          </a:p>
          <a:p>
            <a:pPr marL="628650" lvl="1" indent="-3603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Решење за РТБ Бор и Ресавицу је у 2016. по свему судећи мало вероватно</a:t>
            </a: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Потребно је напокон започети и спровести реформу Пореске управе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Добар план за то већ постоји, а ефикасније сузбијање сиве економије могло би да повећа јавне приходе за 1% БДП-а у средњем року</a:t>
            </a: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Влада мора остати доследна у строгој контроли раста пензија и плата – то је тренутно најважнија мера штедње и нема алтернативу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20254"/>
          </a:xfrm>
        </p:spPr>
        <p:txBody>
          <a:bodyPr/>
          <a:lstStyle/>
          <a:p>
            <a:pPr eaLnBrk="1" hangingPunct="1"/>
            <a:r>
              <a:rPr lang="sr-Cyrl-RS" altLang="sr-Latn-RS" sz="3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Реформа јавних предузећа је пресудна за успех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ЕПС је највеће јавно предузеће и његово лоше пословање могло би потпуно урушити јавне финансије Србије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Без неопходних реформи велики дуг ЕПС-а (око 1 млрд евра) могао би пасти на терет буџета што би било неиздрживо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Реформски кораци у 2015. били су минимални – предузете мере ни изблиза нису довољне за суштинско унапређење пословања ЕПС-а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Повећана је цена струје (ЕПС-у припало само 3%), организационе промене</a:t>
            </a:r>
          </a:p>
          <a:p>
            <a:pPr marL="355600" indent="-3556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Велики проблем у пословању ЕПС-а је превелики број запослених (најмање 5-10.000), а решавање овог проблема већ касни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2016. планирано скромно смањење за свега 1.000 радника, али се ни овај план не спроводи (јер још није потписан колективни уговор: отпремнине)</a:t>
            </a:r>
          </a:p>
          <a:p>
            <a:pPr marL="355600" indent="-3556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Постоје наговештаји да су у 2015. чак и повећани расходе за зараде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Ако се то заиста десило, неодговорно је да се раст плата у ЕПС-у остварује на рачун грађана и повећања цене струје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8246"/>
          </a:xfrm>
        </p:spPr>
        <p:txBody>
          <a:bodyPr/>
          <a:lstStyle/>
          <a:p>
            <a:pPr eaLnBrk="1" hangingPunct="1"/>
            <a:r>
              <a:rPr lang="sr-Cyrl-RS" altLang="sr-Latn-RS" sz="3100" dirty="0" smtClean="0">
                <a:latin typeface="Times New Roman" pitchFamily="18" charset="0"/>
                <a:cs typeface="Times New Roman" pitchFamily="18" charset="0"/>
              </a:rPr>
              <a:t>Чека се на решавање и осталих проблема ЕПС-а</a:t>
            </a:r>
            <a:endParaRPr lang="sr-Latn-CS" altLang="sr-Latn-R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688632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Огроман проблем ЕПС-а је то што не успева да наплати испоручену струју у износу од 15-20 млрд динара годишње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Највећи део тога је резултат неплаћања струје РТБ Бора, Железаре, Петрохемије и других државних предузећа (степен наплате је само 50%)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Дуг ових предузећа према ЕПС-у порастао је за више од 5 млрд динара само у 2015.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Регулисана цена струје је и поред повећања у 2015. далеко испод тржишне и није довољна за одрживо пословање ЕПС-а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струје коју у Србији плаћају домаћинства убедљиво најнижа је 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Европи: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првој следећој земљи (Босна и Херцеговина) цена је виша 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око 25%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Повећање цене струје било је и део споразума са ММФ-ом, али се изгледа одлаже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овећање цене има смисла једино уз друге реформе – ЕПС ће га у противном потрошити нерационално (2015?)</a:t>
            </a:r>
          </a:p>
          <a:p>
            <a:pPr marL="355600" indent="-3556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ЕПС трпи велике губитке и због техничких губитака на мрежи, а њихово смањивање донело би озбиљне уштеде овом предузећу</a:t>
            </a: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48246"/>
          </a:xfrm>
        </p:spPr>
        <p:txBody>
          <a:bodyPr/>
          <a:lstStyle/>
          <a:p>
            <a:pPr eaLnBrk="1" hangingPunct="1"/>
            <a:r>
              <a:rPr lang="sr-Cyrl-RS" altLang="sr-Latn-RS" sz="3100" dirty="0" smtClean="0">
                <a:latin typeface="Times New Roman" pitchFamily="18" charset="0"/>
                <a:cs typeface="Times New Roman" pitchFamily="18" charset="0"/>
              </a:rPr>
              <a:t>Србијагас је убедљиво највећи трошак за буџет</a:t>
            </a:r>
            <a:endParaRPr lang="sr-Latn-CS" altLang="sr-Latn-R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315" y="744985"/>
            <a:ext cx="8928992" cy="5976490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Србијагас је већ годинама највећи губиташ српске привреде и ти губици скупо коштају државу 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Укупан дуг Србијагаса премашио је 1 млрд евра, а највећи део је гарантовала држава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Због лошег пословања Србијагаса сада гарантовани дугови долазе буџету на наплату (око 200 млн евра годишње)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Главни узрок урушавања пословања Србијагаса је висока ненаплативост испорученог гаса (око 40%)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 би се то спречило, Србијагас мора престати са испоруком гаса свим неплатишама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Лоша наплата створила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је нови проблем: припајање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неуспешних предузећа већ посрнулом Србијагасу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Највећи дужници (Азотара, МСК, а раније и Агрожив) припојени су Србијагасу и тако додатно оптеретили његове билансе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Неспорни државни губиташи одржани су у животу на рачун стварања додатних проблема у Србијагасу</a:t>
            </a:r>
          </a:p>
          <a:p>
            <a:pPr marL="1778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246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Реформе у Србијагасу нису ни почеле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/>
          <a:lstStyle/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 разлику од других јавних предузећа још увек не постоји никакав план реформи у Србијагасу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2015. није завршена ни релативно безболна организациона промена (усклађивање с прописима Европске енергетске заједнице)</a:t>
            </a:r>
          </a:p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Србијагас ће у 2015. због оштрог пада светских цена енергената забележити нешто бољи резултат, дакле не својом заслугом </a:t>
            </a: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Пад продајне цене повећао је наплату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текуће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испоруке гаса, а намирен је и део старог дуга градских топлана (делом и због благе зиме) </a:t>
            </a:r>
          </a:p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Привремени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„предах“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нажалост није искоришћен за суштинско унапређење пословања овог предузећа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Настављене су испоруке гаса неплатишама (Стаклара Параћин), а није ни решен статус губиташа који су припојени Србијагасу (МСК и Азотара)</a:t>
            </a: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Ипак, привремено побољшање јесте искоришћено за исплату великодушног бонуса запосленима (док сви грађани плаћају огроман цех за претходне дугове)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101" y="1306"/>
            <a:ext cx="8928992" cy="648246"/>
          </a:xfrm>
        </p:spPr>
        <p:txBody>
          <a:bodyPr/>
          <a:lstStyle/>
          <a:p>
            <a:pPr eaLnBrk="1" hangingPunct="1"/>
            <a:r>
              <a:rPr lang="sr-Cyrl-RS" altLang="sr-Latn-RS" sz="3100" dirty="0" smtClean="0">
                <a:latin typeface="Times New Roman" pitchFamily="18" charset="0"/>
                <a:cs typeface="Times New Roman" pitchFamily="18" charset="0"/>
              </a:rPr>
              <a:t>Реформе у Железницама кренуле, па застале</a:t>
            </a:r>
            <a:endParaRPr lang="sr-Latn-CS" altLang="sr-Latn-R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Железнице већ годинама послују нерентабилно и одржавају се захваљујући државним субвенцијама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Годишња буџетска подршка износи око 100 млн евра и скоро све одлази у плате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2015. направљен је искорак у добром смеру: извршена је статусна промена и усвојен добар план реформи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Подела Железница на четири предузећа (за превоз пузника, робе, управљање инфраструктуром и холдинг)  је у складу с добром праксом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 реформи циља решавање свих горућих проблема: вишак запослених, нерационална мрежа пруга, ниске цене и наплата, недовољно инвестирање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Унапређен је и систем субвенционисања који уважава принципе ефикасности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Међутим, после почетног успеха застало се са спровођењем овог плана чим су покренуте нешто болније мере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Колебање и отпори синдиката одложили су почетак планираног смањења броја запослених у 2016. за око 2.700 радника </a:t>
            </a:r>
          </a:p>
          <a:p>
            <a:pPr marL="400050" lvl="2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16632"/>
            <a:ext cx="8928993" cy="648246"/>
          </a:xfrm>
        </p:spPr>
        <p:txBody>
          <a:bodyPr/>
          <a:lstStyle/>
          <a:p>
            <a:pPr eaLnBrk="1" hangingPunct="1"/>
            <a:r>
              <a:rPr lang="sr-Cyrl-RS" altLang="sr-Latn-RS" sz="3100" dirty="0" smtClean="0">
                <a:latin typeface="Times New Roman" pitchFamily="18" charset="0"/>
                <a:cs typeface="Times New Roman" pitchFamily="18" charset="0"/>
              </a:rPr>
              <a:t>Решавање судбине предузећа у приватизацији је недопустиво споро</a:t>
            </a:r>
            <a:endParaRPr lang="sr-Latn-CS" altLang="sr-Latn-R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Све већи трошкови за предузећа у приватизацији постали су огроман терет за јавне финансије Србије</a:t>
            </a: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Директан или индиректан, кроз неплаћање обавеза према јавним предузећима, пореза, доприноса и др.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Готово сваке године појави се неко ново предузеће чији опстанак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зависи од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буџетске подршке</a:t>
            </a: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Бројна предузећа преживљавају захваљујући кредитима Фонда за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развој које не враћају (на пример, крајем 2014. Железара Смедерево око 100 млн евра) 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Ресавица сваке године из буџета добија око 4 млрд динара, што је готово 10.000 евра по радном месту годишње</a:t>
            </a: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Држава већ неколико година отплаћује гарантовани кредит Галенике и многа друга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Дугогодишње занемаривање овог проблема ће и у наредном периоду довести до непланираног повећања расхода државе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Најављено је преузимање дуга Петрохемије према НИС-у (85 млн евра), а отплата гарантованог дуга РТБ Бор ће се извесно превалити на буџет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2196</Words>
  <Application>Microsoft Office PowerPoint</Application>
  <PresentationFormat>On-screen Show (4:3)</PresentationFormat>
  <Paragraphs>236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1_Office Theme</vt:lpstr>
      <vt:lpstr>2_Office Theme</vt:lpstr>
      <vt:lpstr>Office Theme</vt:lpstr>
      <vt:lpstr>4_Office Theme</vt:lpstr>
      <vt:lpstr>3_Office Theme</vt:lpstr>
      <vt:lpstr>PowerPoint Presentation</vt:lpstr>
      <vt:lpstr>Фискална консолидација и реформе се заустављају а нису остварени циљеви</vt:lpstr>
      <vt:lpstr>Како даље - Неопходне озбиљне мере:</vt:lpstr>
      <vt:lpstr>Реформа јавних предузећа је пресудна за успех</vt:lpstr>
      <vt:lpstr>Чека се на решавање и осталих проблема ЕПС-а</vt:lpstr>
      <vt:lpstr>Србијагас је убедљиво највећи трошак за буџет</vt:lpstr>
      <vt:lpstr>Реформе у Србијагасу нису ни почеле</vt:lpstr>
      <vt:lpstr>Реформе у Железницама кренуле, па застале</vt:lpstr>
      <vt:lpstr>Решавање судбине предузећа у приватизацији је недопустиво споро</vt:lpstr>
      <vt:lpstr>Фискалне мере недовољне за успех консолидације</vt:lpstr>
      <vt:lpstr>Пројекције јавног дуга Републике Србије 2016-2018  1. Реформе државних предузећа уз замрзавање плата и пензија (зелено) 2. Без замрзавања плата и пензија (плаво) 3. Без реформи државних предузећа (црвено)</vt:lpstr>
      <vt:lpstr>Недовољно одлучно се решава статус предузећа у приватизацији</vt:lpstr>
      <vt:lpstr>У 2016. неопходно и могуће решити статус бар предузећа са 35.000 људи</vt:lpstr>
      <vt:lpstr>Нарочито је важно решити статус две групе преосталих предузећа </vt:lpstr>
      <vt:lpstr>1. Стратешка предузећа</vt:lpstr>
      <vt:lpstr>PowerPoint Presentation</vt:lpstr>
      <vt:lpstr>PowerPoint Presentation</vt:lpstr>
      <vt:lpstr>2. Поред стратешких, планови непознати за друга велика предузећа</vt:lpstr>
      <vt:lpstr>Борба против сиве економије</vt:lpstr>
      <vt:lpstr>Борба против сиве економије</vt:lpstr>
      <vt:lpstr>Национални програм за сузбијање сиве економије</vt:lpstr>
      <vt:lpstr>Онлајн фискализација</vt:lpstr>
      <vt:lpstr>Реформа финансирања локалних самоуправа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188</cp:revision>
  <cp:lastPrinted>2016-03-02T08:02:38Z</cp:lastPrinted>
  <dcterms:created xsi:type="dcterms:W3CDTF">2014-10-24T08:04:53Z</dcterms:created>
  <dcterms:modified xsi:type="dcterms:W3CDTF">2016-03-03T07:54:18Z</dcterms:modified>
</cp:coreProperties>
</file>